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3" r:id="rId3"/>
    <p:sldId id="264" r:id="rId4"/>
    <p:sldId id="260" r:id="rId5"/>
    <p:sldId id="266" r:id="rId6"/>
    <p:sldId id="267" r:id="rId7"/>
    <p:sldId id="268" r:id="rId8"/>
    <p:sldId id="269" r:id="rId9"/>
    <p:sldId id="270" r:id="rId10"/>
    <p:sldId id="271" r:id="rId11"/>
  </p:sldIdLst>
  <p:sldSz cx="18288000" cy="10287000"/>
  <p:notesSz cx="6858000" cy="9144000"/>
  <p:embeddedFontLst>
    <p:embeddedFont>
      <p:font typeface="Arial Black" panose="020B0A04020102020204" pitchFamily="34" charset="0"/>
      <p:bold r:id="rId13"/>
    </p:embeddedFont>
    <p:embeddedFont>
      <p:font typeface="Helvetica" panose="020B0604020202020204" pitchFamily="34" charset="0"/>
      <p:regular r:id="rId14"/>
      <p:bold r:id="rId15"/>
      <p:italic r:id="rId16"/>
      <p:boldItalic r:id="rId17"/>
    </p:embeddedFont>
    <p:embeddedFont>
      <p:font typeface="Montserrat Classic Bold" panose="020B0604020202020204" charset="0"/>
      <p:regular r:id="rId18"/>
    </p:embeddedFont>
    <p:embeddedFont>
      <p:font typeface="Segoe UI" panose="020B0502040204020203"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C2CAE-1E13-4E9F-A9EB-04CA68B1FECE}" v="103" dt="2024-06-28T12:07:57.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5" d="100"/>
          <a:sy n="25" d="100"/>
        </p:scale>
        <p:origin x="10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A8428-064F-4735-8973-0A3B4083C622}" type="datetimeFigureOut">
              <a:rPr lang="it-IT" smtClean="0"/>
              <a:t>03/10/2025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91BF3-8A41-45C4-86FD-F9B61383DF96}" type="slidenum">
              <a:rPr lang="it-IT" smtClean="0"/>
              <a:t>‹N›</a:t>
            </a:fld>
            <a:endParaRPr lang="it-IT"/>
          </a:p>
        </p:txBody>
      </p:sp>
    </p:spTree>
    <p:extLst>
      <p:ext uri="{BB962C8B-B14F-4D97-AF65-F5344CB8AC3E}">
        <p14:creationId xmlns:p14="http://schemas.microsoft.com/office/powerpoint/2010/main" val="54192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1</a:t>
            </a:fld>
            <a:endParaRPr lang="it-IT"/>
          </a:p>
        </p:txBody>
      </p:sp>
    </p:spTree>
    <p:extLst>
      <p:ext uri="{BB962C8B-B14F-4D97-AF65-F5344CB8AC3E}">
        <p14:creationId xmlns:p14="http://schemas.microsoft.com/office/powerpoint/2010/main" val="284301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4</a:t>
            </a:fld>
            <a:endParaRPr lang="it-IT"/>
          </a:p>
        </p:txBody>
      </p:sp>
    </p:spTree>
    <p:extLst>
      <p:ext uri="{BB962C8B-B14F-4D97-AF65-F5344CB8AC3E}">
        <p14:creationId xmlns:p14="http://schemas.microsoft.com/office/powerpoint/2010/main" val="122664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5</a:t>
            </a:fld>
            <a:endParaRPr lang="it-IT"/>
          </a:p>
        </p:txBody>
      </p:sp>
    </p:spTree>
    <p:extLst>
      <p:ext uri="{BB962C8B-B14F-4D97-AF65-F5344CB8AC3E}">
        <p14:creationId xmlns:p14="http://schemas.microsoft.com/office/powerpoint/2010/main" val="256392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6</a:t>
            </a:fld>
            <a:endParaRPr lang="it-IT"/>
          </a:p>
        </p:txBody>
      </p:sp>
    </p:spTree>
    <p:extLst>
      <p:ext uri="{BB962C8B-B14F-4D97-AF65-F5344CB8AC3E}">
        <p14:creationId xmlns:p14="http://schemas.microsoft.com/office/powerpoint/2010/main" val="52401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7</a:t>
            </a:fld>
            <a:endParaRPr lang="it-IT"/>
          </a:p>
        </p:txBody>
      </p:sp>
    </p:spTree>
    <p:extLst>
      <p:ext uri="{BB962C8B-B14F-4D97-AF65-F5344CB8AC3E}">
        <p14:creationId xmlns:p14="http://schemas.microsoft.com/office/powerpoint/2010/main" val="145224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8</a:t>
            </a:fld>
            <a:endParaRPr lang="it-IT"/>
          </a:p>
        </p:txBody>
      </p:sp>
    </p:spTree>
    <p:extLst>
      <p:ext uri="{BB962C8B-B14F-4D97-AF65-F5344CB8AC3E}">
        <p14:creationId xmlns:p14="http://schemas.microsoft.com/office/powerpoint/2010/main" val="287449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9</a:t>
            </a:fld>
            <a:endParaRPr lang="it-IT"/>
          </a:p>
        </p:txBody>
      </p:sp>
    </p:spTree>
    <p:extLst>
      <p:ext uri="{BB962C8B-B14F-4D97-AF65-F5344CB8AC3E}">
        <p14:creationId xmlns:p14="http://schemas.microsoft.com/office/powerpoint/2010/main" val="62025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10</a:t>
            </a:fld>
            <a:endParaRPr lang="it-IT"/>
          </a:p>
        </p:txBody>
      </p:sp>
    </p:spTree>
    <p:extLst>
      <p:ext uri="{BB962C8B-B14F-4D97-AF65-F5344CB8AC3E}">
        <p14:creationId xmlns:p14="http://schemas.microsoft.com/office/powerpoint/2010/main" val="185163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jpe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sv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34.jpg"/><Relationship Id="rId4" Type="http://schemas.openxmlformats.org/officeDocument/2006/relationships/image" Target="../media/image2.jpe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4A391C1-AC87-7308-6658-A2ADF54B6DB4}"/>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D942D3A5-E3E2-A23A-977E-520C87871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1028" name="Picture 4" descr="9&amp;&amp;+&amp;&amp;">
            <a:extLst>
              <a:ext uri="{FF2B5EF4-FFF2-40B4-BE49-F238E27FC236}">
                <a16:creationId xmlns:a16="http://schemas.microsoft.com/office/drawing/2014/main" id="{0E7F3D45-EAA9-3C19-B564-DB3B9D7F6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nistero della Salute: concorsi per 57 Funzionari - WeCanJob.it">
            <a:extLst>
              <a:ext uri="{FF2B5EF4-FFF2-40B4-BE49-F238E27FC236}">
                <a16:creationId xmlns:a16="http://schemas.microsoft.com/office/drawing/2014/main" id="{457FDFCE-A367-1365-1805-D43D40826D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6">
            <a:extLst>
              <a:ext uri="{FF2B5EF4-FFF2-40B4-BE49-F238E27FC236}">
                <a16:creationId xmlns:a16="http://schemas.microsoft.com/office/drawing/2014/main" id="{3A2D6C88-406C-78EE-B832-6019EDE6F091}"/>
              </a:ext>
            </a:extLst>
          </p:cNvPr>
          <p:cNvSpPr txBox="1">
            <a:spLocks/>
          </p:cNvSpPr>
          <p:nvPr/>
        </p:nvSpPr>
        <p:spPr>
          <a:xfrm>
            <a:off x="1976794" y="1411730"/>
            <a:ext cx="14177606" cy="630486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6300" dirty="0">
              <a:solidFill>
                <a:schemeClr val="accent1"/>
              </a:solidFill>
              <a:latin typeface="Arial Black" panose="020B0A04020102020204" pitchFamily="34" charset="0"/>
              <a:ea typeface="+mj-ea"/>
              <a:cs typeface="+mj-cs"/>
            </a:endParaRPr>
          </a:p>
          <a:p>
            <a:pPr marL="0" indent="0" algn="ctr">
              <a:buFont typeface="Arial" pitchFamily="34" charset="0"/>
              <a:buNone/>
            </a:pPr>
            <a:r>
              <a:rPr lang="it-IT" sz="8500" dirty="0">
                <a:solidFill>
                  <a:schemeClr val="bg1"/>
                </a:solidFill>
                <a:latin typeface="Arial Black" panose="020B0A04020102020204" pitchFamily="34" charset="0"/>
                <a:ea typeface="+mj-ea"/>
                <a:cs typeface="+mj-cs"/>
              </a:rPr>
              <a:t>NUOVI</a:t>
            </a:r>
            <a:br>
              <a:rPr lang="it-IT" sz="8500" dirty="0">
                <a:solidFill>
                  <a:schemeClr val="bg1"/>
                </a:solidFill>
                <a:latin typeface="Arial Black" panose="020B0A04020102020204" pitchFamily="34" charset="0"/>
                <a:ea typeface="+mj-ea"/>
                <a:cs typeface="+mj-cs"/>
              </a:rPr>
            </a:br>
            <a:r>
              <a:rPr lang="it-IT" sz="8500" dirty="0">
                <a:solidFill>
                  <a:schemeClr val="bg1"/>
                </a:solidFill>
                <a:latin typeface="Arial Black" panose="020B0A04020102020204" pitchFamily="34" charset="0"/>
                <a:ea typeface="+mj-ea"/>
                <a:cs typeface="+mj-cs"/>
              </a:rPr>
              <a:t>OPPIODI</a:t>
            </a:r>
            <a:br>
              <a:rPr lang="it-IT" sz="8500" dirty="0">
                <a:solidFill>
                  <a:schemeClr val="bg1"/>
                </a:solidFill>
                <a:latin typeface="Arial Black" panose="020B0A04020102020204" pitchFamily="34" charset="0"/>
                <a:ea typeface="+mj-ea"/>
                <a:cs typeface="+mj-cs"/>
              </a:rPr>
            </a:br>
            <a:r>
              <a:rPr lang="it-IT" sz="8500" dirty="0">
                <a:solidFill>
                  <a:schemeClr val="bg1"/>
                </a:solidFill>
                <a:latin typeface="Arial Black" panose="020B0A04020102020204" pitchFamily="34" charset="0"/>
                <a:ea typeface="+mj-ea"/>
                <a:cs typeface="+mj-cs"/>
              </a:rPr>
              <a:t>SINTETICI</a:t>
            </a:r>
          </a:p>
          <a:p>
            <a:pPr marL="0" indent="0" algn="ctr">
              <a:buFont typeface="Arial" pitchFamily="34" charset="0"/>
              <a:buNone/>
            </a:pPr>
            <a:r>
              <a:rPr lang="it-IT" sz="7100" dirty="0">
                <a:solidFill>
                  <a:schemeClr val="bg1"/>
                </a:solidFill>
                <a:latin typeface="Arial Black" panose="020B0A04020102020204" pitchFamily="34" charset="0"/>
                <a:ea typeface="+mj-ea"/>
                <a:cs typeface="+mj-cs"/>
              </a:rPr>
              <a:t>Materiale per insegnanti </a:t>
            </a:r>
            <a:endParaRPr lang="it-IT" sz="7100" dirty="0">
              <a:solidFill>
                <a:schemeClr val="bg1"/>
              </a:solidFill>
            </a:endParaRPr>
          </a:p>
        </p:txBody>
      </p:sp>
      <p:pic>
        <p:nvPicPr>
          <p:cNvPr id="8" name="Immagine 7">
            <a:extLst>
              <a:ext uri="{FF2B5EF4-FFF2-40B4-BE49-F238E27FC236}">
                <a16:creationId xmlns:a16="http://schemas.microsoft.com/office/drawing/2014/main" id="{0DCE391A-040D-2961-B606-A10DDCC1CD82}"/>
              </a:ext>
            </a:extLst>
          </p:cNvPr>
          <p:cNvPicPr>
            <a:picLocks noChangeAspect="1"/>
          </p:cNvPicPr>
          <p:nvPr/>
        </p:nvPicPr>
        <p:blipFill>
          <a:blip r:embed="rId6"/>
          <a:stretch>
            <a:fillRect/>
          </a:stretch>
        </p:blipFill>
        <p:spPr>
          <a:xfrm>
            <a:off x="1015667" y="2347153"/>
            <a:ext cx="3097036" cy="3103133"/>
          </a:xfrm>
          <a:prstGeom prst="rect">
            <a:avLst/>
          </a:prstGeom>
        </p:spPr>
      </p:pic>
      <p:pic>
        <p:nvPicPr>
          <p:cNvPr id="9" name="Immagine 8">
            <a:extLst>
              <a:ext uri="{FF2B5EF4-FFF2-40B4-BE49-F238E27FC236}">
                <a16:creationId xmlns:a16="http://schemas.microsoft.com/office/drawing/2014/main" id="{B6A531BA-FC71-B075-019A-75BE8316F4D9}"/>
              </a:ext>
            </a:extLst>
          </p:cNvPr>
          <p:cNvPicPr>
            <a:picLocks noChangeAspect="1"/>
          </p:cNvPicPr>
          <p:nvPr/>
        </p:nvPicPr>
        <p:blipFill>
          <a:blip r:embed="rId7"/>
          <a:stretch>
            <a:fillRect/>
          </a:stretch>
        </p:blipFill>
        <p:spPr>
          <a:xfrm>
            <a:off x="1519594" y="3522885"/>
            <a:ext cx="2798307" cy="2804403"/>
          </a:xfrm>
          <a:prstGeom prst="rect">
            <a:avLst/>
          </a:prstGeom>
        </p:spPr>
      </p:pic>
      <p:pic>
        <p:nvPicPr>
          <p:cNvPr id="10" name="Immagine 9">
            <a:extLst>
              <a:ext uri="{FF2B5EF4-FFF2-40B4-BE49-F238E27FC236}">
                <a16:creationId xmlns:a16="http://schemas.microsoft.com/office/drawing/2014/main" id="{C4C9B788-D0D0-AA74-B811-57673F2626FB}"/>
              </a:ext>
            </a:extLst>
          </p:cNvPr>
          <p:cNvPicPr>
            <a:picLocks noChangeAspect="1"/>
          </p:cNvPicPr>
          <p:nvPr/>
        </p:nvPicPr>
        <p:blipFill>
          <a:blip r:embed="rId8"/>
          <a:stretch>
            <a:fillRect/>
          </a:stretch>
        </p:blipFill>
        <p:spPr>
          <a:xfrm>
            <a:off x="2133600" y="973475"/>
            <a:ext cx="4170025" cy="4170025"/>
          </a:xfrm>
          <a:prstGeom prst="rect">
            <a:avLst/>
          </a:prstGeom>
        </p:spPr>
      </p:pic>
      <p:pic>
        <p:nvPicPr>
          <p:cNvPr id="11" name="Immagine 10">
            <a:extLst>
              <a:ext uri="{FF2B5EF4-FFF2-40B4-BE49-F238E27FC236}">
                <a16:creationId xmlns:a16="http://schemas.microsoft.com/office/drawing/2014/main" id="{E3E3269D-2710-F20F-AC0B-27CBF3D16B2B}"/>
              </a:ext>
            </a:extLst>
          </p:cNvPr>
          <p:cNvPicPr>
            <a:picLocks noChangeAspect="1"/>
          </p:cNvPicPr>
          <p:nvPr/>
        </p:nvPicPr>
        <p:blipFill>
          <a:blip r:embed="rId9"/>
          <a:stretch>
            <a:fillRect/>
          </a:stretch>
        </p:blipFill>
        <p:spPr>
          <a:xfrm>
            <a:off x="13115450" y="1632900"/>
            <a:ext cx="3828620" cy="3828620"/>
          </a:xfrm>
          <a:prstGeom prst="rect">
            <a:avLst/>
          </a:prstGeom>
        </p:spPr>
      </p:pic>
      <p:pic>
        <p:nvPicPr>
          <p:cNvPr id="12" name="Immagine 11">
            <a:extLst>
              <a:ext uri="{FF2B5EF4-FFF2-40B4-BE49-F238E27FC236}">
                <a16:creationId xmlns:a16="http://schemas.microsoft.com/office/drawing/2014/main" id="{20BA67A8-5FDC-2AA6-72F8-72BD8117A67B}"/>
              </a:ext>
            </a:extLst>
          </p:cNvPr>
          <p:cNvPicPr>
            <a:picLocks noChangeAspect="1"/>
          </p:cNvPicPr>
          <p:nvPr/>
        </p:nvPicPr>
        <p:blipFill>
          <a:blip r:embed="rId10"/>
          <a:stretch>
            <a:fillRect/>
          </a:stretch>
        </p:blipFill>
        <p:spPr>
          <a:xfrm>
            <a:off x="14072605" y="3009900"/>
            <a:ext cx="2871465" cy="2871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9" name="Sottotitolo 1">
            <a:extLst>
              <a:ext uri="{FF2B5EF4-FFF2-40B4-BE49-F238E27FC236}">
                <a16:creationId xmlns:a16="http://schemas.microsoft.com/office/drawing/2014/main" id="{34273611-CF44-4EB8-31EB-582378FD0D1C}"/>
              </a:ext>
            </a:extLst>
          </p:cNvPr>
          <p:cNvSpPr txBox="1">
            <a:spLocks/>
          </p:cNvSpPr>
          <p:nvPr/>
        </p:nvSpPr>
        <p:spPr>
          <a:xfrm>
            <a:off x="789708" y="2255143"/>
            <a:ext cx="16764000" cy="238524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t-IT" sz="3600" b="1" dirty="0">
                <a:solidFill>
                  <a:srgbClr val="1D67B9"/>
                </a:solidFill>
                <a:latin typeface="Helvetica" panose="020B0604020202020204" pitchFamily="34" charset="0"/>
                <a:cs typeface="Helvetica" panose="020B0604020202020204" pitchFamily="34" charset="0"/>
              </a:rPr>
              <a:t>AD OGGI IN EUROPA ED IN ITALIA NON C’È ANCORA UNA EMERGENZA FENTANYL  MA È NECESSARIO CONDIVIDERE E DIFFONDERE INFORMAZIONI SULL’ ARGOMENTO </a:t>
            </a:r>
          </a:p>
        </p:txBody>
      </p:sp>
      <p:sp>
        <p:nvSpPr>
          <p:cNvPr id="10" name="CasellaDiTesto 9">
            <a:extLst>
              <a:ext uri="{FF2B5EF4-FFF2-40B4-BE49-F238E27FC236}">
                <a16:creationId xmlns:a16="http://schemas.microsoft.com/office/drawing/2014/main" id="{E23767EB-2F66-9D3D-2C71-E0ED84208F4C}"/>
              </a:ext>
            </a:extLst>
          </p:cNvPr>
          <p:cNvSpPr txBox="1"/>
          <p:nvPr/>
        </p:nvSpPr>
        <p:spPr>
          <a:xfrm>
            <a:off x="538203" y="4852824"/>
            <a:ext cx="8633505" cy="4016484"/>
          </a:xfrm>
          <a:prstGeom prst="rect">
            <a:avLst/>
          </a:prstGeom>
          <a:noFill/>
        </p:spPr>
        <p:txBody>
          <a:bodyPr wrap="square" rtlCol="0">
            <a:spAutoFit/>
          </a:bodyPr>
          <a:lstStyle/>
          <a:p>
            <a:r>
              <a:rPr lang="it-IT" sz="1700" dirty="0"/>
              <a:t>Si ringrazia per il supporto tecnico scientifico:</a:t>
            </a:r>
          </a:p>
          <a:p>
            <a:endParaRPr lang="it-IT" sz="1700" dirty="0"/>
          </a:p>
          <a:p>
            <a:r>
              <a:rPr lang="it-IT" sz="1700" dirty="0"/>
              <a:t>Prof. Matteo Marti – Direttore del Laboratorio di Tossicologia Forense e </a:t>
            </a:r>
            <a:r>
              <a:rPr lang="it-IT" sz="1700" dirty="0" err="1"/>
              <a:t>Xenobiocinetica</a:t>
            </a:r>
            <a:r>
              <a:rPr lang="it-IT" sz="1700" dirty="0"/>
              <a:t> Clinica</a:t>
            </a:r>
          </a:p>
          <a:p>
            <a:r>
              <a:rPr lang="it-IT" sz="1700" dirty="0"/>
              <a:t>Dipartimento di Medicina Traslazionale e per la Romagna</a:t>
            </a:r>
          </a:p>
          <a:p>
            <a:r>
              <a:rPr lang="it-IT" sz="1700" dirty="0"/>
              <a:t>Università degli Studi di Ferrara</a:t>
            </a:r>
          </a:p>
          <a:p>
            <a:endParaRPr lang="it-IT" sz="1700" dirty="0">
              <a:effectLst/>
              <a:latin typeface="Calibri" panose="020F0502020204030204" pitchFamily="34" charset="0"/>
              <a:ea typeface="Aptos" panose="020B0004020202020204" pitchFamily="34" charset="0"/>
            </a:endParaRPr>
          </a:p>
          <a:p>
            <a:r>
              <a:rPr lang="it-IT" sz="1700" dirty="0">
                <a:effectLst/>
                <a:latin typeface="Calibri" panose="020F0502020204030204" pitchFamily="34" charset="0"/>
                <a:ea typeface="Aptos" panose="020B0004020202020204" pitchFamily="34" charset="0"/>
              </a:rPr>
              <a:t>Dr. Carlo A. Locatelli</a:t>
            </a:r>
          </a:p>
          <a:p>
            <a:r>
              <a:rPr lang="it-IT" sz="1700" dirty="0"/>
              <a:t>U.O. Tossicologia- Centro Antiveleni di Pavia - Centro Nazionale di Informazione Tossicologica</a:t>
            </a:r>
          </a:p>
          <a:p>
            <a:r>
              <a:rPr lang="it-IT" sz="1700" dirty="0"/>
              <a:t>Laboratori di Tossicologia Clinica e Sperimentale</a:t>
            </a:r>
          </a:p>
          <a:p>
            <a:r>
              <a:rPr lang="it-IT" sz="1700" dirty="0"/>
              <a:t>Istituti Clinici Scientifici Maugeri </a:t>
            </a:r>
            <a:r>
              <a:rPr lang="it-IT" sz="1700" dirty="0" err="1"/>
              <a:t>SpA</a:t>
            </a:r>
            <a:r>
              <a:rPr lang="it-IT" sz="1700" dirty="0"/>
              <a:t> SB – IRCCS Pavia</a:t>
            </a:r>
          </a:p>
          <a:p>
            <a:endParaRPr lang="it-IT" sz="1700" dirty="0"/>
          </a:p>
          <a:p>
            <a:r>
              <a:rPr lang="it-IT" sz="1700" dirty="0"/>
              <a:t>Prof.ssa Sabina Strano Rossi</a:t>
            </a:r>
          </a:p>
          <a:p>
            <a:r>
              <a:rPr lang="it-IT" sz="1700" dirty="0"/>
              <a:t>Professore Associato- Tossicologia Forense e Medicina Legale</a:t>
            </a:r>
          </a:p>
          <a:p>
            <a:r>
              <a:rPr lang="it-IT" sz="1700" dirty="0"/>
              <a:t>Università Cattolica del S. Cuore</a:t>
            </a:r>
          </a:p>
          <a:p>
            <a:r>
              <a:rPr lang="it-IT" sz="1700" dirty="0"/>
              <a:t>Presidente GTFI - Gruppo Tossicologi Forensi Italiani</a:t>
            </a:r>
          </a:p>
        </p:txBody>
      </p:sp>
    </p:spTree>
    <p:extLst>
      <p:ext uri="{BB962C8B-B14F-4D97-AF65-F5344CB8AC3E}">
        <p14:creationId xmlns:p14="http://schemas.microsoft.com/office/powerpoint/2010/main" val="3008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657729" y="17318"/>
            <a:ext cx="8630271" cy="10286999"/>
          </a:xfrm>
          <a:custGeom>
            <a:avLst/>
            <a:gdLst/>
            <a:ahLst/>
            <a:cxnLst/>
            <a:rect l="l" t="t" r="r" b="b"/>
            <a:pathLst>
              <a:path w="2408296" h="2806545">
                <a:moveTo>
                  <a:pt x="0" y="0"/>
                </a:moveTo>
                <a:lnTo>
                  <a:pt x="2408296" y="0"/>
                </a:lnTo>
                <a:lnTo>
                  <a:pt x="2408296" y="2806545"/>
                </a:lnTo>
                <a:lnTo>
                  <a:pt x="0" y="2806545"/>
                </a:lnTo>
                <a:close/>
              </a:path>
            </a:pathLst>
          </a:custGeom>
          <a:solidFill>
            <a:srgbClr val="004AAD"/>
          </a:solidFill>
        </p:spPr>
        <p:txBody>
          <a:bodyPr/>
          <a:lstStyle/>
          <a:p>
            <a:endParaRPr lang="it-IT"/>
          </a:p>
        </p:txBody>
      </p:sp>
      <p:sp>
        <p:nvSpPr>
          <p:cNvPr id="5" name="TextBox 5"/>
          <p:cNvSpPr txBox="1"/>
          <p:nvPr/>
        </p:nvSpPr>
        <p:spPr>
          <a:xfrm>
            <a:off x="1997812" y="2521891"/>
            <a:ext cx="4661124" cy="524503"/>
          </a:xfrm>
          <a:prstGeom prst="rect">
            <a:avLst/>
          </a:prstGeom>
        </p:spPr>
        <p:txBody>
          <a:bodyPr lIns="0" tIns="0" rIns="0" bIns="0" rtlCol="0" anchor="t">
            <a:spAutoFit/>
          </a:bodyPr>
          <a:lstStyle/>
          <a:p>
            <a:pPr>
              <a:lnSpc>
                <a:spcPts val="4620"/>
              </a:lnSpc>
            </a:pPr>
            <a:r>
              <a:rPr lang="en-US" sz="3300" spc="396" dirty="0">
                <a:solidFill>
                  <a:srgbClr val="FFFFFF"/>
                </a:solidFill>
                <a:latin typeface="Montserrat Classic Bold"/>
              </a:rPr>
              <a:t>TITOLO</a:t>
            </a:r>
          </a:p>
        </p:txBody>
      </p:sp>
      <p:sp>
        <p:nvSpPr>
          <p:cNvPr id="2" name="CasellaDiTesto 1">
            <a:extLst>
              <a:ext uri="{FF2B5EF4-FFF2-40B4-BE49-F238E27FC236}">
                <a16:creationId xmlns:a16="http://schemas.microsoft.com/office/drawing/2014/main" id="{48FFF02B-B81D-FE2B-C81B-BF538A1EFF2D}"/>
              </a:ext>
            </a:extLst>
          </p:cNvPr>
          <p:cNvSpPr txBox="1"/>
          <p:nvPr/>
        </p:nvSpPr>
        <p:spPr>
          <a:xfrm>
            <a:off x="0" y="9144000"/>
            <a:ext cx="18288000" cy="1181100"/>
          </a:xfrm>
          <a:prstGeom prst="rect">
            <a:avLst/>
          </a:prstGeom>
          <a:solidFill>
            <a:schemeClr val="bg1"/>
          </a:solidFill>
          <a:ln>
            <a:noFill/>
          </a:ln>
        </p:spPr>
        <p:txBody>
          <a:bodyPr wrap="square" rtlCol="0">
            <a:spAutoFit/>
          </a:bodyPr>
          <a:lstStyle/>
          <a:p>
            <a:endParaRPr lang="it-IT" dirty="0"/>
          </a:p>
        </p:txBody>
      </p:sp>
      <p:pic>
        <p:nvPicPr>
          <p:cNvPr id="4" name="Immagine 3" descr="Immagine che contiene arte&#10;&#10;Descrizione generata automaticamente">
            <a:extLst>
              <a:ext uri="{FF2B5EF4-FFF2-40B4-BE49-F238E27FC236}">
                <a16:creationId xmlns:a16="http://schemas.microsoft.com/office/drawing/2014/main" id="{808A5183-79A0-3F75-8844-D137D90A6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6" name="Picture 4" descr="9&amp;&amp;+&amp;&amp;">
            <a:extLst>
              <a:ext uri="{FF2B5EF4-FFF2-40B4-BE49-F238E27FC236}">
                <a16:creationId xmlns:a16="http://schemas.microsoft.com/office/drawing/2014/main" id="{79F9B9A3-550A-A10A-FEF6-E179EEED7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Ministero della Salute: concorsi per 57 Funzionari - WeCanJob.it">
            <a:extLst>
              <a:ext uri="{FF2B5EF4-FFF2-40B4-BE49-F238E27FC236}">
                <a16:creationId xmlns:a16="http://schemas.microsoft.com/office/drawing/2014/main" id="{17661BEB-BF14-6DE1-CB1A-1B2C6A7F5A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9" descr="Immagine che contiene disegno, cartone animato, arte, illustrazione&#10;&#10;Descrizione generata automaticamente">
            <a:extLst>
              <a:ext uri="{FF2B5EF4-FFF2-40B4-BE49-F238E27FC236}">
                <a16:creationId xmlns:a16="http://schemas.microsoft.com/office/drawing/2014/main" id="{F667291A-C305-90A2-23D8-F7E2D7523C27}"/>
              </a:ext>
            </a:extLst>
          </p:cNvPr>
          <p:cNvPicPr>
            <a:picLocks noChangeAspect="1"/>
          </p:cNvPicPr>
          <p:nvPr/>
        </p:nvPicPr>
        <p:blipFill>
          <a:blip r:embed="rId5"/>
          <a:stretch>
            <a:fillRect/>
          </a:stretch>
        </p:blipFill>
        <p:spPr>
          <a:xfrm>
            <a:off x="4752450" y="5362306"/>
            <a:ext cx="4604554" cy="3450169"/>
          </a:xfrm>
          <a:prstGeom prst="rect">
            <a:avLst/>
          </a:prstGeom>
        </p:spPr>
      </p:pic>
      <p:sp>
        <p:nvSpPr>
          <p:cNvPr id="21" name="CasellaDiTesto 20">
            <a:extLst>
              <a:ext uri="{FF2B5EF4-FFF2-40B4-BE49-F238E27FC236}">
                <a16:creationId xmlns:a16="http://schemas.microsoft.com/office/drawing/2014/main" id="{DCE2DBDE-CACE-FFDF-C949-65E98B01DA10}"/>
              </a:ext>
            </a:extLst>
          </p:cNvPr>
          <p:cNvSpPr txBox="1"/>
          <p:nvPr/>
        </p:nvSpPr>
        <p:spPr>
          <a:xfrm>
            <a:off x="936881" y="413049"/>
            <a:ext cx="7631138" cy="14097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4472C4"/>
                </a:solidFill>
                <a:effectLst/>
                <a:uLnTx/>
                <a:uFillTx/>
                <a:latin typeface="Arial Black" panose="020B0A04020102020204" pitchFamily="34" charset="0"/>
                <a:ea typeface="+mn-ea"/>
                <a:cs typeface="+mn-cs"/>
              </a:rPr>
              <a:t>NUOVI OPPIOIDI SINTETICI</a:t>
            </a:r>
          </a:p>
        </p:txBody>
      </p:sp>
      <p:sp>
        <p:nvSpPr>
          <p:cNvPr id="22" name="CasellaDiTesto 21">
            <a:extLst>
              <a:ext uri="{FF2B5EF4-FFF2-40B4-BE49-F238E27FC236}">
                <a16:creationId xmlns:a16="http://schemas.microsoft.com/office/drawing/2014/main" id="{213AE20F-B536-6002-2F72-E37381EBAB73}"/>
              </a:ext>
            </a:extLst>
          </p:cNvPr>
          <p:cNvSpPr txBox="1"/>
          <p:nvPr/>
        </p:nvSpPr>
        <p:spPr>
          <a:xfrm>
            <a:off x="10354070" y="1167123"/>
            <a:ext cx="7086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COME VENGONO VENDUTI?</a:t>
            </a:r>
          </a:p>
        </p:txBody>
      </p:sp>
      <p:sp>
        <p:nvSpPr>
          <p:cNvPr id="23" name="CasellaDiTesto 22">
            <a:extLst>
              <a:ext uri="{FF2B5EF4-FFF2-40B4-BE49-F238E27FC236}">
                <a16:creationId xmlns:a16="http://schemas.microsoft.com/office/drawing/2014/main" id="{92D3EC62-08BB-13E0-A38E-5F9546D0EE55}"/>
              </a:ext>
            </a:extLst>
          </p:cNvPr>
          <p:cNvSpPr txBox="1"/>
          <p:nvPr/>
        </p:nvSpPr>
        <p:spPr>
          <a:xfrm>
            <a:off x="902605" y="3920774"/>
            <a:ext cx="3849845" cy="2677656"/>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70AD47"/>
                </a:solidFill>
                <a:effectLst/>
                <a:uLnTx/>
                <a:uFillTx/>
                <a:latin typeface="Arial Black" panose="020B0A04020102020204" pitchFamily="34" charset="0"/>
                <a:ea typeface="+mn-ea"/>
                <a:cs typeface="+mn-cs"/>
              </a:rPr>
              <a:t>COME VENGONO ASSUNTI?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1F4E79"/>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Solitamente sono assunti per via iniettiva, orale, nasale</a:t>
            </a:r>
            <a:endParaRPr kumimoji="0" lang="it-IT" sz="2400" b="0" i="0" u="none" strike="sngStrike" kern="1200" cap="none" spc="0" normalizeH="0" baseline="0" noProof="0" dirty="0">
              <a:ln>
                <a:noFill/>
              </a:ln>
              <a:solidFill>
                <a:prstClr val="black"/>
              </a:solidFill>
              <a:effectLst/>
              <a:highlight>
                <a:srgbClr val="FFFF00"/>
              </a:highlight>
              <a:uLnTx/>
              <a:uFillTx/>
              <a:latin typeface="Arial Black" panose="020B0A04020102020204" pitchFamily="34" charset="0"/>
              <a:ea typeface="+mn-ea"/>
              <a:cs typeface="+mn-cs"/>
            </a:endParaRPr>
          </a:p>
        </p:txBody>
      </p:sp>
      <p:sp>
        <p:nvSpPr>
          <p:cNvPr id="24" name="CasellaDiTesto 23">
            <a:extLst>
              <a:ext uri="{FF2B5EF4-FFF2-40B4-BE49-F238E27FC236}">
                <a16:creationId xmlns:a16="http://schemas.microsoft.com/office/drawing/2014/main" id="{A2506723-2416-720B-E48B-F9C276A855B6}"/>
              </a:ext>
            </a:extLst>
          </p:cNvPr>
          <p:cNvSpPr txBox="1"/>
          <p:nvPr/>
        </p:nvSpPr>
        <p:spPr>
          <a:xfrm>
            <a:off x="936881" y="2086931"/>
            <a:ext cx="7089926" cy="1569660"/>
          </a:xfrm>
          <a:prstGeom prst="rect">
            <a:avLst/>
          </a:prstGeom>
          <a:noFill/>
          <a:ln w="3175">
            <a:noFill/>
          </a:ln>
        </p:spPr>
        <p:txBody>
          <a:bodyPr wrap="square" rtlCol="0">
            <a:spAutoFit/>
          </a:bodyPr>
          <a:lstStyle/>
          <a:p>
            <a:r>
              <a:rPr lang="it-IT" sz="2400" dirty="0">
                <a:effectLst/>
                <a:latin typeface="Segoe UI" panose="020B0502040204020203" pitchFamily="34" charset="0"/>
              </a:rPr>
              <a:t>Sono composti che hanno attività sul recettore degli </a:t>
            </a:r>
            <a:r>
              <a:rPr lang="it-IT" sz="2400" dirty="0" err="1">
                <a:effectLst/>
                <a:latin typeface="Segoe UI" panose="020B0502040204020203" pitchFamily="34" charset="0"/>
              </a:rPr>
              <a:t>oppiodi</a:t>
            </a:r>
            <a:r>
              <a:rPr lang="it-IT" sz="2400" dirty="0">
                <a:effectLst/>
                <a:latin typeface="Segoe UI" panose="020B0502040204020203" pitchFamily="34" charset="0"/>
              </a:rPr>
              <a:t> endogeni, e sono derivati dalla morfina, dal </a:t>
            </a:r>
            <a:r>
              <a:rPr lang="it-IT" sz="2400" dirty="0" err="1">
                <a:effectLst/>
                <a:latin typeface="Segoe UI" panose="020B0502040204020203" pitchFamily="34" charset="0"/>
              </a:rPr>
              <a:t>fentanile</a:t>
            </a:r>
            <a:r>
              <a:rPr lang="it-IT" sz="2400" dirty="0">
                <a:effectLst/>
                <a:latin typeface="Segoe UI" panose="020B0502040204020203" pitchFamily="34" charset="0"/>
              </a:rPr>
              <a:t> o hanno altre strutture chimiche (esempio </a:t>
            </a:r>
            <a:r>
              <a:rPr lang="it-IT" sz="2400" dirty="0" err="1">
                <a:effectLst/>
                <a:latin typeface="Segoe UI" panose="020B0502040204020203" pitchFamily="34" charset="0"/>
              </a:rPr>
              <a:t>nitazeni</a:t>
            </a:r>
            <a:r>
              <a:rPr lang="it-IT" sz="2400" dirty="0">
                <a:effectLst/>
                <a:latin typeface="Segoe UI" panose="020B0502040204020203" pitchFamily="34" charset="0"/>
              </a:rPr>
              <a:t>, </a:t>
            </a:r>
            <a:r>
              <a:rPr lang="it-IT" sz="2400" dirty="0" err="1">
                <a:effectLst/>
                <a:latin typeface="Segoe UI" panose="020B0502040204020203" pitchFamily="34" charset="0"/>
              </a:rPr>
              <a:t>brorfina</a:t>
            </a:r>
            <a:r>
              <a:rPr lang="it-IT" sz="2400" dirty="0">
                <a:effectLst/>
                <a:latin typeface="Segoe UI" panose="020B0502040204020203" pitchFamily="34" charset="0"/>
              </a:rPr>
              <a:t>)</a:t>
            </a:r>
            <a:endParaRPr lang="it-IT" sz="2400" dirty="0">
              <a:effectLst/>
              <a:latin typeface="Arial" panose="020B0604020202020204" pitchFamily="34" charset="0"/>
            </a:endParaRPr>
          </a:p>
        </p:txBody>
      </p:sp>
      <p:pic>
        <p:nvPicPr>
          <p:cNvPr id="25" name="Picture 4" descr="Fentanyl.jpg (800Ã400)">
            <a:extLst>
              <a:ext uri="{FF2B5EF4-FFF2-40B4-BE49-F238E27FC236}">
                <a16:creationId xmlns:a16="http://schemas.microsoft.com/office/drawing/2014/main" id="{213806B7-0FE9-173F-1951-5FB82810051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872" r="5135" b="2"/>
          <a:stretch/>
        </p:blipFill>
        <p:spPr bwMode="auto">
          <a:xfrm>
            <a:off x="15698192" y="6538291"/>
            <a:ext cx="1742478" cy="1476829"/>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effectLst>
            <a:softEdge rad="317500"/>
          </a:effectLst>
          <a:extLst>
            <a:ext uri="{909E8E84-426E-40DD-AFC4-6F175D3DCCD1}">
              <a14:hiddenFill xmlns:a14="http://schemas.microsoft.com/office/drawing/2010/main">
                <a:solidFill>
                  <a:srgbClr val="FFFFFF"/>
                </a:solidFill>
              </a14:hiddenFill>
            </a:ext>
          </a:extLst>
        </p:spPr>
      </p:pic>
      <p:pic>
        <p:nvPicPr>
          <p:cNvPr id="26" name="Immagine 25" descr="Immagine che contiene bottiglia, interni, tavolo, cibo&#10;&#10;Descrizione generata con affidabilità molto elevata">
            <a:extLst>
              <a:ext uri="{FF2B5EF4-FFF2-40B4-BE49-F238E27FC236}">
                <a16:creationId xmlns:a16="http://schemas.microsoft.com/office/drawing/2014/main" id="{9DBEE768-EE4E-CE27-09DB-70C7A884D8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84" r="5618" b="-2"/>
          <a:stretch/>
        </p:blipFill>
        <p:spPr>
          <a:xfrm>
            <a:off x="13581666" y="7079851"/>
            <a:ext cx="2297091" cy="1773774"/>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effectLst>
            <a:softEdge rad="317500"/>
          </a:effectLst>
        </p:spPr>
      </p:pic>
      <p:sp>
        <p:nvSpPr>
          <p:cNvPr id="27" name="CasellaDiTesto 26">
            <a:extLst>
              <a:ext uri="{FF2B5EF4-FFF2-40B4-BE49-F238E27FC236}">
                <a16:creationId xmlns:a16="http://schemas.microsoft.com/office/drawing/2014/main" id="{35DCA4D3-74F4-584C-FF5D-20FF2865DD2F}"/>
              </a:ext>
            </a:extLst>
          </p:cNvPr>
          <p:cNvSpPr txBox="1"/>
          <p:nvPr/>
        </p:nvSpPr>
        <p:spPr>
          <a:xfrm>
            <a:off x="10323178" y="5368669"/>
            <a:ext cx="4393178" cy="2862322"/>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Alcuni oppioidi sono approvati per </a:t>
            </a:r>
            <a:r>
              <a:rPr kumimoji="0" lang="it-IT" sz="20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uso medico </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(es. </a:t>
            </a:r>
            <a:r>
              <a:rPr kumimoji="0" lang="it-IT" sz="2000" b="0" i="0" u="none" strike="noStrike" kern="1200" cap="none" spc="0" normalizeH="0" baseline="0" noProof="0" dirty="0" err="1">
                <a:ln>
                  <a:noFill/>
                </a:ln>
                <a:solidFill>
                  <a:srgbClr val="DAE3F3"/>
                </a:solidFill>
                <a:effectLst/>
                <a:uLnTx/>
                <a:uFillTx/>
                <a:latin typeface="Arial Black" panose="020B0A04020102020204" pitchFamily="34" charset="0"/>
                <a:ea typeface="+mn-ea"/>
                <a:cs typeface="+mn-cs"/>
              </a:rPr>
              <a:t>fentanile</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 </a:t>
            </a:r>
            <a:r>
              <a:rPr kumimoji="0" lang="it-IT" sz="2000" b="0" i="0" u="none" strike="noStrike" kern="1200" cap="none" spc="0" normalizeH="0" baseline="0" noProof="0" dirty="0" err="1">
                <a:ln>
                  <a:noFill/>
                </a:ln>
                <a:solidFill>
                  <a:srgbClr val="DAE3F3"/>
                </a:solidFill>
                <a:effectLst/>
                <a:uLnTx/>
                <a:uFillTx/>
                <a:latin typeface="Arial Black" panose="020B0A04020102020204" pitchFamily="34" charset="0"/>
                <a:ea typeface="+mn-ea"/>
                <a:cs typeface="+mn-cs"/>
              </a:rPr>
              <a:t>ossicodone</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 metadone) nella terapia acuta e cronica del dolore severo, e vengono venduti solo dietro </a:t>
            </a:r>
            <a:r>
              <a:rPr kumimoji="0" lang="it-IT" sz="20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PRESCRIZIONE MEDICA</a:t>
            </a:r>
            <a:r>
              <a:rPr kumimoji="0" lang="it-IT"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Tuttavia essi sono anche presenti nel </a:t>
            </a:r>
            <a:r>
              <a:rPr kumimoji="0" lang="it-IT" sz="20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mercato illecito</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a:t>
            </a:r>
          </a:p>
        </p:txBody>
      </p:sp>
      <p:sp>
        <p:nvSpPr>
          <p:cNvPr id="28" name="CasellaDiTesto 27">
            <a:extLst>
              <a:ext uri="{FF2B5EF4-FFF2-40B4-BE49-F238E27FC236}">
                <a16:creationId xmlns:a16="http://schemas.microsoft.com/office/drawing/2014/main" id="{275D81B1-EA8E-3CFE-6C59-42BE9E86D872}"/>
              </a:ext>
            </a:extLst>
          </p:cNvPr>
          <p:cNvSpPr txBox="1"/>
          <p:nvPr/>
        </p:nvSpPr>
        <p:spPr>
          <a:xfrm>
            <a:off x="10354070" y="2518677"/>
            <a:ext cx="4537321" cy="156966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commercializzati sottoforma di polvere, compresse o preparati iniettabili.</a:t>
            </a:r>
          </a:p>
        </p:txBody>
      </p:sp>
      <p:pic>
        <p:nvPicPr>
          <p:cNvPr id="29" name="Immagine 28" descr="Immagine che contiene ago, Attrezzature mediche, Attrezzatura da laboratorio, medico&#10;&#10;Descrizione generata automaticamente">
            <a:extLst>
              <a:ext uri="{FF2B5EF4-FFF2-40B4-BE49-F238E27FC236}">
                <a16:creationId xmlns:a16="http://schemas.microsoft.com/office/drawing/2014/main" id="{467D99E2-03D9-6B76-E190-AF0AAE10EF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034" b="17980"/>
          <a:stretch/>
        </p:blipFill>
        <p:spPr>
          <a:xfrm>
            <a:off x="15587732" y="2884090"/>
            <a:ext cx="2369631" cy="1332670"/>
          </a:xfrm>
          <a:prstGeom prst="rect">
            <a:avLst/>
          </a:prstGeom>
          <a:effectLst>
            <a:softEdge rad="355600"/>
          </a:effectLst>
        </p:spPr>
      </p:pic>
      <p:sp>
        <p:nvSpPr>
          <p:cNvPr id="30" name="CasellaDiTesto 29">
            <a:extLst>
              <a:ext uri="{FF2B5EF4-FFF2-40B4-BE49-F238E27FC236}">
                <a16:creationId xmlns:a16="http://schemas.microsoft.com/office/drawing/2014/main" id="{6F53F1FC-D207-970D-E9CD-EC58FE4AC101}"/>
              </a:ext>
            </a:extLst>
          </p:cNvPr>
          <p:cNvSpPr txBox="1"/>
          <p:nvPr/>
        </p:nvSpPr>
        <p:spPr>
          <a:xfrm>
            <a:off x="10354070" y="4483292"/>
            <a:ext cx="3227596"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6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mn-cs"/>
              </a:rPr>
              <a:t>NOTA BENE!</a:t>
            </a:r>
          </a:p>
        </p:txBody>
      </p:sp>
    </p:spTree>
    <p:extLst>
      <p:ext uri="{BB962C8B-B14F-4D97-AF65-F5344CB8AC3E}">
        <p14:creationId xmlns:p14="http://schemas.microsoft.com/office/powerpoint/2010/main" val="201105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657729" y="17318"/>
            <a:ext cx="8630271" cy="10286999"/>
          </a:xfrm>
          <a:custGeom>
            <a:avLst/>
            <a:gdLst/>
            <a:ahLst/>
            <a:cxnLst/>
            <a:rect l="l" t="t" r="r" b="b"/>
            <a:pathLst>
              <a:path w="2408296" h="2806545">
                <a:moveTo>
                  <a:pt x="0" y="0"/>
                </a:moveTo>
                <a:lnTo>
                  <a:pt x="2408296" y="0"/>
                </a:lnTo>
                <a:lnTo>
                  <a:pt x="2408296" y="2806545"/>
                </a:lnTo>
                <a:lnTo>
                  <a:pt x="0" y="2806545"/>
                </a:lnTo>
                <a:close/>
              </a:path>
            </a:pathLst>
          </a:custGeom>
          <a:solidFill>
            <a:srgbClr val="004AAD"/>
          </a:solidFill>
        </p:spPr>
        <p:txBody>
          <a:bodyPr/>
          <a:lstStyle/>
          <a:p>
            <a:endParaRPr lang="it-IT"/>
          </a:p>
        </p:txBody>
      </p:sp>
      <p:sp>
        <p:nvSpPr>
          <p:cNvPr id="5" name="TextBox 5"/>
          <p:cNvSpPr txBox="1"/>
          <p:nvPr/>
        </p:nvSpPr>
        <p:spPr>
          <a:xfrm>
            <a:off x="1997812" y="2521891"/>
            <a:ext cx="4661124" cy="524503"/>
          </a:xfrm>
          <a:prstGeom prst="rect">
            <a:avLst/>
          </a:prstGeom>
        </p:spPr>
        <p:txBody>
          <a:bodyPr lIns="0" tIns="0" rIns="0" bIns="0" rtlCol="0" anchor="t">
            <a:spAutoFit/>
          </a:bodyPr>
          <a:lstStyle/>
          <a:p>
            <a:pPr>
              <a:lnSpc>
                <a:spcPts val="4620"/>
              </a:lnSpc>
            </a:pPr>
            <a:r>
              <a:rPr lang="en-US" sz="3300" spc="396" dirty="0">
                <a:solidFill>
                  <a:srgbClr val="FFFFFF"/>
                </a:solidFill>
                <a:latin typeface="Montserrat Classic Bold"/>
              </a:rPr>
              <a:t>TITOLO</a:t>
            </a:r>
          </a:p>
        </p:txBody>
      </p:sp>
      <p:sp>
        <p:nvSpPr>
          <p:cNvPr id="2" name="CasellaDiTesto 1">
            <a:extLst>
              <a:ext uri="{FF2B5EF4-FFF2-40B4-BE49-F238E27FC236}">
                <a16:creationId xmlns:a16="http://schemas.microsoft.com/office/drawing/2014/main" id="{48FFF02B-B81D-FE2B-C81B-BF538A1EFF2D}"/>
              </a:ext>
            </a:extLst>
          </p:cNvPr>
          <p:cNvSpPr txBox="1"/>
          <p:nvPr/>
        </p:nvSpPr>
        <p:spPr>
          <a:xfrm>
            <a:off x="0" y="9144000"/>
            <a:ext cx="18288000" cy="1181100"/>
          </a:xfrm>
          <a:prstGeom prst="rect">
            <a:avLst/>
          </a:prstGeom>
          <a:solidFill>
            <a:schemeClr val="bg1"/>
          </a:solidFill>
          <a:ln>
            <a:noFill/>
          </a:ln>
        </p:spPr>
        <p:txBody>
          <a:bodyPr wrap="square" rtlCol="0">
            <a:spAutoFit/>
          </a:bodyPr>
          <a:lstStyle/>
          <a:p>
            <a:endParaRPr lang="it-IT" dirty="0"/>
          </a:p>
        </p:txBody>
      </p:sp>
      <p:pic>
        <p:nvPicPr>
          <p:cNvPr id="4" name="Immagine 3" descr="Immagine che contiene arte&#10;&#10;Descrizione generata automaticamente">
            <a:extLst>
              <a:ext uri="{FF2B5EF4-FFF2-40B4-BE49-F238E27FC236}">
                <a16:creationId xmlns:a16="http://schemas.microsoft.com/office/drawing/2014/main" id="{808A5183-79A0-3F75-8844-D137D90A6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6" name="Picture 4" descr="9&amp;&amp;+&amp;&amp;">
            <a:extLst>
              <a:ext uri="{FF2B5EF4-FFF2-40B4-BE49-F238E27FC236}">
                <a16:creationId xmlns:a16="http://schemas.microsoft.com/office/drawing/2014/main" id="{79F9B9A3-550A-A10A-FEF6-E179EEED7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Ministero della Salute: concorsi per 57 Funzionari - WeCanJob.it">
            <a:extLst>
              <a:ext uri="{FF2B5EF4-FFF2-40B4-BE49-F238E27FC236}">
                <a16:creationId xmlns:a16="http://schemas.microsoft.com/office/drawing/2014/main" id="{17661BEB-BF14-6DE1-CB1A-1B2C6A7F5A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a:extLst>
              <a:ext uri="{FF2B5EF4-FFF2-40B4-BE49-F238E27FC236}">
                <a16:creationId xmlns:a16="http://schemas.microsoft.com/office/drawing/2014/main" id="{DCE2DBDE-CACE-FFDF-C949-65E98B01DA10}"/>
              </a:ext>
            </a:extLst>
          </p:cNvPr>
          <p:cNvSpPr txBox="1"/>
          <p:nvPr/>
        </p:nvSpPr>
        <p:spPr>
          <a:xfrm>
            <a:off x="936881" y="413049"/>
            <a:ext cx="7631138" cy="14097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4472C4"/>
                </a:solidFill>
                <a:effectLst/>
                <a:uLnTx/>
                <a:uFillTx/>
                <a:latin typeface="Arial Black" panose="020B0A04020102020204" pitchFamily="34" charset="0"/>
                <a:ea typeface="+mn-ea"/>
                <a:cs typeface="+mn-cs"/>
              </a:rPr>
              <a:t>NUOVI OPPIOIDI SINTETICI</a:t>
            </a:r>
          </a:p>
        </p:txBody>
      </p:sp>
      <p:sp>
        <p:nvSpPr>
          <p:cNvPr id="7" name="CasellaDiTesto 6">
            <a:extLst>
              <a:ext uri="{FF2B5EF4-FFF2-40B4-BE49-F238E27FC236}">
                <a16:creationId xmlns:a16="http://schemas.microsoft.com/office/drawing/2014/main" id="{16CB7E1E-C7B6-C734-9DAD-3957A275E2F9}"/>
              </a:ext>
            </a:extLst>
          </p:cNvPr>
          <p:cNvSpPr txBox="1"/>
          <p:nvPr/>
        </p:nvSpPr>
        <p:spPr>
          <a:xfrm>
            <a:off x="904095" y="2087203"/>
            <a:ext cx="61825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70AD47"/>
                </a:solidFill>
                <a:effectLst/>
                <a:uLnTx/>
                <a:uFillTx/>
                <a:latin typeface="Arial Black" panose="020B0A04020102020204" pitchFamily="34" charset="0"/>
                <a:ea typeface="+mn-ea"/>
                <a:cs typeface="+mn-cs"/>
              </a:rPr>
              <a:t>PERCHÉ VENGONO ASSUNTI?</a:t>
            </a:r>
          </a:p>
        </p:txBody>
      </p:sp>
      <p:sp>
        <p:nvSpPr>
          <p:cNvPr id="9" name="CasellaDiTesto 8">
            <a:extLst>
              <a:ext uri="{FF2B5EF4-FFF2-40B4-BE49-F238E27FC236}">
                <a16:creationId xmlns:a16="http://schemas.microsoft.com/office/drawing/2014/main" id="{E4CE733E-A8AA-BADC-B7A3-6A8F12B1C948}"/>
              </a:ext>
            </a:extLst>
          </p:cNvPr>
          <p:cNvSpPr txBox="1"/>
          <p:nvPr/>
        </p:nvSpPr>
        <p:spPr>
          <a:xfrm>
            <a:off x="850448" y="4123639"/>
            <a:ext cx="5225060" cy="4708981"/>
          </a:xfrm>
          <a:prstGeom prst="rect">
            <a:avLst/>
          </a:prstGeom>
          <a:noFill/>
          <a:ln w="28575">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Tra gli effetti ricercati i principali sono: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euforia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analgesia</a:t>
            </a:r>
            <a:endParaRPr kumimoji="0" lang="it-IT" sz="2000" b="1" i="0" u="none" strike="sng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rPr>
              <a:t>s</a:t>
            </a:r>
            <a:r>
              <a:rPr kumimoji="0" lang="it-IT" sz="2000" b="1" i="0" u="none" strike="noStrike" kern="1200" cap="none" spc="0" normalizeH="0" baseline="0" noProof="0" dirty="0" err="1">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edazione</a:t>
            </a: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9D85301B-58CE-D482-0139-A8640C62E769}"/>
              </a:ext>
            </a:extLst>
          </p:cNvPr>
          <p:cNvSpPr txBox="1"/>
          <p:nvPr/>
        </p:nvSpPr>
        <p:spPr>
          <a:xfrm>
            <a:off x="904095" y="2843577"/>
            <a:ext cx="53708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Effetti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ipnotici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sedativi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simili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ma </a:t>
            </a:r>
            <a:r>
              <a:rPr kumimoji="0" lang="en-US" sz="2000" b="1" i="0" u="none" strike="noStrike" kern="1200" cap="none" spc="0" normalizeH="0" baseline="0" noProof="0" dirty="0" err="1">
                <a:ln>
                  <a:noFill/>
                </a:ln>
                <a:solidFill>
                  <a:srgbClr val="ED7D31"/>
                </a:solidFill>
                <a:effectLst/>
                <a:uLnTx/>
                <a:uFillTx/>
                <a:latin typeface="Arial Black" panose="020B0A04020102020204" pitchFamily="34" charset="0"/>
                <a:ea typeface="+mn-ea"/>
                <a:cs typeface="+mn-cs"/>
              </a:rPr>
              <a:t>più</a:t>
            </a:r>
            <a:r>
              <a:rPr kumimoji="0" lang="en-US" sz="2000" b="1"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Arial Black" panose="020B0A04020102020204" pitchFamily="34" charset="0"/>
                <a:ea typeface="+mn-ea"/>
                <a:cs typeface="+mn-cs"/>
              </a:rPr>
              <a:t>potenti</a:t>
            </a:r>
            <a:r>
              <a:rPr kumimoji="0" lang="en-US" sz="2000" b="1"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quelli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indotti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dall’eroina</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p>
        </p:txBody>
      </p:sp>
      <p:pic>
        <p:nvPicPr>
          <p:cNvPr id="11" name="Immagine 10">
            <a:extLst>
              <a:ext uri="{FF2B5EF4-FFF2-40B4-BE49-F238E27FC236}">
                <a16:creationId xmlns:a16="http://schemas.microsoft.com/office/drawing/2014/main" id="{94BCDCC2-3B46-2AA2-066B-FF817AC29062}"/>
              </a:ext>
            </a:extLst>
          </p:cNvPr>
          <p:cNvPicPr>
            <a:picLocks noChangeAspect="1"/>
          </p:cNvPicPr>
          <p:nvPr/>
        </p:nvPicPr>
        <p:blipFill>
          <a:blip r:embed="rId5"/>
          <a:stretch>
            <a:fillRect/>
          </a:stretch>
        </p:blipFill>
        <p:spPr>
          <a:xfrm>
            <a:off x="4281445" y="6127335"/>
            <a:ext cx="3806006" cy="2131364"/>
          </a:xfrm>
          <a:prstGeom prst="rect">
            <a:avLst/>
          </a:prstGeom>
          <a:ln>
            <a:noFill/>
          </a:ln>
          <a:effectLst>
            <a:softEdge rad="112500"/>
          </a:effectLst>
        </p:spPr>
      </p:pic>
      <p:sp>
        <p:nvSpPr>
          <p:cNvPr id="12" name="CasellaDiTesto 11">
            <a:extLst>
              <a:ext uri="{FF2B5EF4-FFF2-40B4-BE49-F238E27FC236}">
                <a16:creationId xmlns:a16="http://schemas.microsoft.com/office/drawing/2014/main" id="{C8200A80-BA8A-183B-3E28-181219D51655}"/>
              </a:ext>
            </a:extLst>
          </p:cNvPr>
          <p:cNvSpPr txBox="1"/>
          <p:nvPr/>
        </p:nvSpPr>
        <p:spPr>
          <a:xfrm>
            <a:off x="10559766" y="1182931"/>
            <a:ext cx="59441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QUALI SONO GLI EFFETTI </a:t>
            </a:r>
            <a:r>
              <a:rPr kumimoji="0" lang="it-IT" sz="3600" b="0" i="0" u="none" kern="1200" cap="none" spc="0" normalizeH="0" baseline="0" noProof="0" dirty="0">
                <a:ln>
                  <a:noFill/>
                </a:ln>
                <a:solidFill>
                  <a:srgbClr val="ED7D31"/>
                </a:solidFill>
                <a:effectLst/>
                <a:uLnTx/>
                <a:uFillTx/>
                <a:latin typeface="Arial Black" panose="020B0A04020102020204" pitchFamily="34" charset="0"/>
                <a:ea typeface="+mn-ea"/>
                <a:cs typeface="+mn-cs"/>
              </a:rPr>
              <a:t>AVVERSI?</a:t>
            </a:r>
          </a:p>
        </p:txBody>
      </p:sp>
      <p:pic>
        <p:nvPicPr>
          <p:cNvPr id="13" name="Elemento grafico 12" descr="Pericolo contorno">
            <a:extLst>
              <a:ext uri="{FF2B5EF4-FFF2-40B4-BE49-F238E27FC236}">
                <a16:creationId xmlns:a16="http://schemas.microsoft.com/office/drawing/2014/main" id="{37300FF2-6036-87DA-0E8F-50E204D058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503925" y="552028"/>
            <a:ext cx="1508066" cy="1508066"/>
          </a:xfrm>
          <a:prstGeom prst="rect">
            <a:avLst/>
          </a:prstGeom>
        </p:spPr>
      </p:pic>
      <p:sp>
        <p:nvSpPr>
          <p:cNvPr id="14" name="CasellaDiTesto 13">
            <a:extLst>
              <a:ext uri="{FF2B5EF4-FFF2-40B4-BE49-F238E27FC236}">
                <a16:creationId xmlns:a16="http://schemas.microsoft.com/office/drawing/2014/main" id="{2DB6E798-34B0-009C-8940-869334FAA5A6}"/>
              </a:ext>
            </a:extLst>
          </p:cNvPr>
          <p:cNvSpPr txBox="1"/>
          <p:nvPr/>
        </p:nvSpPr>
        <p:spPr>
          <a:xfrm>
            <a:off x="10524235" y="2324100"/>
            <a:ext cx="5225060" cy="3477875"/>
          </a:xfrm>
          <a:prstGeom prst="rect">
            <a:avLst/>
          </a:prstGeom>
          <a:noFill/>
          <a:ln w="2857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DAE3F3"/>
                </a:solidFill>
                <a:effectLst/>
                <a:uLnTx/>
                <a:uFillTx/>
                <a:latin typeface="Arial Black" panose="020B0A04020102020204" pitchFamily="34" charset="0"/>
                <a:ea typeface="Verdana" panose="020B0604030504040204" pitchFamily="34" charset="0"/>
                <a:cs typeface="Times New Roman" panose="02020603050405020304" pitchFamily="18" charset="0"/>
              </a:rPr>
              <a:t> </a:t>
            </a:r>
          </a:p>
          <a:p>
            <a:pPr marL="342900" indent="-342900">
              <a:buFontTx/>
              <a:buChar cha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miosi (pupilla «a punta di spillo»)</a:t>
            </a:r>
          </a:p>
          <a:p>
            <a:pPr marL="342900" indent="-342900">
              <a:buFontTx/>
              <a:buChar cha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perdita di coscienza</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depressione del sistema nervoso centrale</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bradicardia</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nausea, vomito, costipazione</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agitazione</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Effetti cardiovascolari</a:t>
            </a:r>
          </a:p>
          <a:p>
            <a:pPr marL="342900" indent="-342900">
              <a:buFontTx/>
              <a:buChar char="-"/>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Grave depressione respiratoria</a:t>
            </a:r>
          </a:p>
          <a:p>
            <a:pPr marL="342900" indent="-342900">
              <a:buFontTx/>
              <a:buChar char="-"/>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Intossicazione acuta letale</a:t>
            </a:r>
            <a:endParaRPr kumimoji="0" lang="it-IT" sz="2000" b="1" i="0" u="none" strike="noStrike" kern="1200" cap="none" spc="0" normalizeH="0" baseline="0" noProof="0" dirty="0">
              <a:ln>
                <a:noFill/>
              </a:ln>
              <a:solidFill>
                <a:srgbClr val="DAE3F3"/>
              </a:solidFill>
              <a:effectLst/>
              <a:uLnTx/>
              <a:uFillTx/>
              <a:latin typeface="Arial Black" panose="020B0A04020102020204" pitchFamily="34" charset="0"/>
              <a:ea typeface="Verdana" panose="020B0604030504040204" pitchFamily="34" charset="0"/>
              <a:cs typeface="Times New Roman" panose="02020603050405020304" pitchFamily="18" charset="0"/>
            </a:endParaRPr>
          </a:p>
        </p:txBody>
      </p:sp>
      <p:pic>
        <p:nvPicPr>
          <p:cNvPr id="15" name="Picture 2" descr="Foto Overdose Di Droga, Immagini e Vettoriali">
            <a:extLst>
              <a:ext uri="{FF2B5EF4-FFF2-40B4-BE49-F238E27FC236}">
                <a16:creationId xmlns:a16="http://schemas.microsoft.com/office/drawing/2014/main" id="{ADD11E43-6FEC-7CCB-0F9D-F684D266E7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81879" y="6430063"/>
            <a:ext cx="3095626" cy="2063751"/>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7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151B5951-F41D-2071-D6F1-586E8614F4E6}"/>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dirty="0">
                <a:solidFill>
                  <a:schemeClr val="bg1"/>
                </a:solidFill>
              </a:rPr>
              <a:t>FENTANYL</a:t>
            </a:r>
          </a:p>
        </p:txBody>
      </p:sp>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pic>
        <p:nvPicPr>
          <p:cNvPr id="23" name="Immagine 22">
            <a:extLst>
              <a:ext uri="{FF2B5EF4-FFF2-40B4-BE49-F238E27FC236}">
                <a16:creationId xmlns:a16="http://schemas.microsoft.com/office/drawing/2014/main" id="{08CE6ED0-01EB-57B6-FDB1-5EB15D972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613" y="2240228"/>
            <a:ext cx="5076511" cy="3083980"/>
          </a:xfrm>
          <a:prstGeom prst="rect">
            <a:avLst/>
          </a:prstGeom>
        </p:spPr>
      </p:pic>
      <p:sp>
        <p:nvSpPr>
          <p:cNvPr id="24" name="CasellaDiTesto 23">
            <a:extLst>
              <a:ext uri="{FF2B5EF4-FFF2-40B4-BE49-F238E27FC236}">
                <a16:creationId xmlns:a16="http://schemas.microsoft.com/office/drawing/2014/main" id="{0492EC7E-4B74-0089-6BFB-EFBAAFBD51BC}"/>
              </a:ext>
            </a:extLst>
          </p:cNvPr>
          <p:cNvSpPr txBox="1"/>
          <p:nvPr/>
        </p:nvSpPr>
        <p:spPr>
          <a:xfrm>
            <a:off x="7724464" y="2889283"/>
            <a:ext cx="47819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DOSE LETALE DI FENTANYL</a:t>
            </a:r>
          </a:p>
        </p:txBody>
      </p:sp>
      <p:pic>
        <p:nvPicPr>
          <p:cNvPr id="25" name="Immagine 24">
            <a:extLst>
              <a:ext uri="{FF2B5EF4-FFF2-40B4-BE49-F238E27FC236}">
                <a16:creationId xmlns:a16="http://schemas.microsoft.com/office/drawing/2014/main" id="{057114E6-B362-03FB-4348-2C6A9BAA988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7846" y="5808220"/>
            <a:ext cx="5076512" cy="3008487"/>
          </a:xfrm>
          <a:prstGeom prst="rect">
            <a:avLst/>
          </a:prstGeom>
          <a:noFill/>
          <a:ln>
            <a:solidFill>
              <a:sysClr val="windowText" lastClr="000000"/>
            </a:solidFill>
          </a:ln>
        </p:spPr>
      </p:pic>
      <p:sp>
        <p:nvSpPr>
          <p:cNvPr id="26" name="CasellaDiTesto 25">
            <a:extLst>
              <a:ext uri="{FF2B5EF4-FFF2-40B4-BE49-F238E27FC236}">
                <a16:creationId xmlns:a16="http://schemas.microsoft.com/office/drawing/2014/main" id="{08B83D52-C401-E651-523E-6042D8B36E0C}"/>
              </a:ext>
            </a:extLst>
          </p:cNvPr>
          <p:cNvSpPr txBox="1"/>
          <p:nvPr/>
        </p:nvSpPr>
        <p:spPr>
          <a:xfrm>
            <a:off x="9389559" y="6608527"/>
            <a:ext cx="6233729" cy="1175706"/>
          </a:xfrm>
          <a:prstGeom prst="rect">
            <a:avLst/>
          </a:prstGeom>
          <a:noFill/>
        </p:spPr>
        <p:txBody>
          <a:bodyPr wrap="square">
            <a:spAutoFit/>
          </a:bodyPr>
          <a:lstStyle/>
          <a:p>
            <a:pPr marL="0" marR="0" lvl="0" indent="0" algn="l" defTabSz="914409" rtl="0" eaLnBrk="1" fontAlgn="auto" latinLnBrk="0" hangingPunct="1">
              <a:lnSpc>
                <a:spcPct val="100000"/>
              </a:lnSpc>
              <a:spcBef>
                <a:spcPct val="20000"/>
              </a:spcBef>
              <a:spcAft>
                <a:spcPts val="0"/>
              </a:spcAft>
              <a:buClrTx/>
              <a:buSzTx/>
              <a:buFont typeface="Arial" pitchFamily="34" charset="0"/>
              <a:buNone/>
              <a:tabLst/>
              <a:defRPr/>
            </a:pPr>
            <a:r>
              <a:rPr kumimoji="0" lang="it-IT" sz="3200" b="1" i="0" u="none" strike="noStrike" kern="1200" cap="none" spc="0" normalizeH="0" baseline="0" noProof="0" dirty="0">
                <a:ln>
                  <a:noFill/>
                </a:ln>
                <a:solidFill>
                  <a:srgbClr val="FF0000"/>
                </a:solidFill>
                <a:effectLst/>
                <a:uLnTx/>
                <a:uFillTx/>
                <a:latin typeface="OpenSansHebrewCondensed"/>
                <a:ea typeface="+mn-ea"/>
                <a:cs typeface="+mn-cs"/>
              </a:rPr>
              <a:t>Dose  letale di </a:t>
            </a:r>
            <a:r>
              <a:rPr kumimoji="0" lang="it-IT" sz="3200" b="1" i="0" u="none" strike="noStrike" kern="1200" cap="none" spc="0" normalizeH="0" baseline="0" noProof="0" dirty="0" err="1">
                <a:ln>
                  <a:noFill/>
                </a:ln>
                <a:solidFill>
                  <a:srgbClr val="FF0000"/>
                </a:solidFill>
                <a:effectLst/>
                <a:uLnTx/>
                <a:uFillTx/>
                <a:latin typeface="OpenSansHebrewCondensed"/>
                <a:ea typeface="+mn-ea"/>
                <a:cs typeface="+mn-cs"/>
              </a:rPr>
              <a:t>fentanyl</a:t>
            </a:r>
            <a:r>
              <a:rPr kumimoji="0" lang="it-IT" sz="3200" b="1" i="0" u="none" strike="noStrike" kern="1200" cap="none" spc="0" normalizeH="0" baseline="0" noProof="0" dirty="0">
                <a:ln>
                  <a:noFill/>
                </a:ln>
                <a:solidFill>
                  <a:srgbClr val="FF0000"/>
                </a:solidFill>
                <a:effectLst/>
                <a:uLnTx/>
                <a:uFillTx/>
                <a:latin typeface="OpenSansHebrewCondensed"/>
                <a:ea typeface="+mn-ea"/>
                <a:cs typeface="+mn-cs"/>
              </a:rPr>
              <a:t> : </a:t>
            </a:r>
          </a:p>
          <a:p>
            <a:pPr marL="0" marR="0" lvl="0" indent="0" algn="l" defTabSz="914409" rtl="0" eaLnBrk="1" fontAlgn="auto" latinLnBrk="0" hangingPunct="1">
              <a:lnSpc>
                <a:spcPct val="100000"/>
              </a:lnSpc>
              <a:spcBef>
                <a:spcPct val="20000"/>
              </a:spcBef>
              <a:spcAft>
                <a:spcPts val="0"/>
              </a:spcAft>
              <a:buClrTx/>
              <a:buSzTx/>
              <a:buFont typeface="Arial" pitchFamily="34" charset="0"/>
              <a:buNone/>
              <a:tabLst/>
              <a:defRPr/>
            </a:pPr>
            <a:r>
              <a:rPr kumimoji="0" lang="it-IT" sz="3200" b="1" i="0" u="none" strike="noStrike" kern="1200" cap="none" spc="0" normalizeH="0" baseline="0" noProof="0" dirty="0">
                <a:ln>
                  <a:noFill/>
                </a:ln>
                <a:solidFill>
                  <a:srgbClr val="FF0000"/>
                </a:solidFill>
                <a:effectLst/>
                <a:uLnTx/>
                <a:uFillTx/>
                <a:latin typeface="OpenSansHebrewCondensed"/>
                <a:ea typeface="+mn-ea"/>
                <a:cs typeface="+mn-cs"/>
              </a:rPr>
              <a:t>2 milligrammi </a:t>
            </a:r>
            <a:endParaRPr kumimoji="0" lang="it-IT" sz="3200" b="1" i="0" u="none" strike="noStrike" kern="1200" cap="none" spc="0" normalizeH="0" baseline="0" noProof="0" dirty="0">
              <a:ln>
                <a:noFill/>
              </a:ln>
              <a:solidFill>
                <a:srgbClr val="FF0000"/>
              </a:solidFill>
              <a:effectLst/>
              <a:uLnTx/>
              <a:uFillTx/>
              <a:latin typeface="Helvetica" pitchFamily="34" charset="0"/>
              <a:ea typeface="+mn-ea"/>
              <a:cs typeface="+mn-cs"/>
            </a:endParaRPr>
          </a:p>
        </p:txBody>
      </p:sp>
      <p:cxnSp>
        <p:nvCxnSpPr>
          <p:cNvPr id="27" name="Connettore 2 26">
            <a:extLst>
              <a:ext uri="{FF2B5EF4-FFF2-40B4-BE49-F238E27FC236}">
                <a16:creationId xmlns:a16="http://schemas.microsoft.com/office/drawing/2014/main" id="{EE9C1839-7B90-4055-004C-3CE23D5D64EF}"/>
              </a:ext>
            </a:extLst>
          </p:cNvPr>
          <p:cNvCxnSpPr>
            <a:cxnSpLocks/>
            <a:stCxn id="24" idx="1"/>
          </p:cNvCxnSpPr>
          <p:nvPr/>
        </p:nvCxnSpPr>
        <p:spPr>
          <a:xfrm flipH="1" flipV="1">
            <a:off x="4800600" y="3162300"/>
            <a:ext cx="2923864" cy="3887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cap="all" dirty="0">
                <a:solidFill>
                  <a:schemeClr val="bg1"/>
                </a:solidFill>
              </a:rPr>
              <a:t>Cos’è il </a:t>
            </a:r>
            <a:r>
              <a:rPr lang="it-IT" sz="6000" b="1" dirty="0">
                <a:solidFill>
                  <a:schemeClr val="bg1"/>
                </a:solidFill>
              </a:rPr>
              <a:t>FENTANYL?</a:t>
            </a:r>
          </a:p>
        </p:txBody>
      </p:sp>
      <p:sp>
        <p:nvSpPr>
          <p:cNvPr id="16" name="Segnaposto contenuto 4">
            <a:extLst>
              <a:ext uri="{FF2B5EF4-FFF2-40B4-BE49-F238E27FC236}">
                <a16:creationId xmlns:a16="http://schemas.microsoft.com/office/drawing/2014/main" id="{6F56F0E4-3BE1-1286-4AC9-FF357B8F25B4}"/>
              </a:ext>
            </a:extLst>
          </p:cNvPr>
          <p:cNvSpPr txBox="1">
            <a:spLocks/>
          </p:cNvSpPr>
          <p:nvPr/>
        </p:nvSpPr>
        <p:spPr>
          <a:xfrm>
            <a:off x="457200" y="2404950"/>
            <a:ext cx="13247970" cy="6148663"/>
          </a:xfrm>
          <a:prstGeom prst="rect">
            <a:avLst/>
          </a:prstGeom>
        </p:spPr>
        <p:txBody>
          <a:bodyPr vert="horz" lIns="91440" tIns="45720" rIns="91440" bIns="45720" rtlCol="0">
            <a:noAutofit/>
          </a:bodyPr>
          <a:lstStyle>
            <a:lvl1pPr marL="342904" indent="-342904" algn="l" defTabSz="914409"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8" indent="-285753" algn="l" defTabSz="914409"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12" indent="-228603" algn="l" defTabSz="914409"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17" indent="-228603" algn="l" defTabSz="914409"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22" indent="-228603" algn="l" defTabSz="914409"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26"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1"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36"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1"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buFont typeface="Arial" pitchFamily="34" charset="0"/>
              <a:buNone/>
            </a:pPr>
            <a:r>
              <a:rPr lang="it-IT" sz="2400" dirty="0"/>
              <a:t>Il </a:t>
            </a:r>
            <a:r>
              <a:rPr lang="it-IT" sz="2400" dirty="0" err="1"/>
              <a:t>Fentanyl</a:t>
            </a:r>
            <a:r>
              <a:rPr lang="it-IT" sz="2400" dirty="0"/>
              <a:t> è un potente oppioide sintetico con analogo meccanismo d’azione della morfina ma da 50 a 100 volte più potente. </a:t>
            </a:r>
          </a:p>
          <a:p>
            <a:pPr marL="0" indent="0" algn="just" fontAlgn="base">
              <a:buFont typeface="Arial" pitchFamily="34" charset="0"/>
              <a:buNone/>
            </a:pPr>
            <a:endParaRPr lang="it-IT" sz="2400" dirty="0"/>
          </a:p>
          <a:p>
            <a:pPr marL="0" indent="0" algn="just" fontAlgn="base">
              <a:buFont typeface="Arial" pitchFamily="34" charset="0"/>
              <a:buNone/>
            </a:pPr>
            <a:r>
              <a:rPr lang="it-IT" sz="2400" dirty="0"/>
              <a:t>È un farmaco utilizzato per la sedazione in anestesiologia, per curare pazienti con dolore cronico che non rispondono ad altre terapie, e nei pazienti oncologici.</a:t>
            </a:r>
          </a:p>
          <a:p>
            <a:pPr marL="0" indent="0" algn="just" fontAlgn="base">
              <a:buFont typeface="Arial" pitchFamily="34" charset="0"/>
              <a:buNone/>
            </a:pPr>
            <a:r>
              <a:rPr lang="it-IT" sz="2400" dirty="0"/>
              <a:t> </a:t>
            </a:r>
          </a:p>
          <a:p>
            <a:pPr marL="0" indent="0" algn="just" fontAlgn="base">
              <a:buFont typeface="Arial" pitchFamily="34" charset="0"/>
              <a:buNone/>
            </a:pPr>
            <a:r>
              <a:rPr lang="it-IT" sz="2400" dirty="0"/>
              <a:t>È iscritto in tab I DPR 309/90 e deve essere prescritto con ricetta medica non ripetibile, godendo di particolari agevolazioni prescrittive per il trattamento del dolore.</a:t>
            </a:r>
          </a:p>
          <a:p>
            <a:pPr marL="0" indent="0" algn="just" fontAlgn="base">
              <a:buFont typeface="Arial" pitchFamily="34" charset="0"/>
              <a:buNone/>
            </a:pPr>
            <a:endParaRPr lang="it-IT" sz="2400" dirty="0"/>
          </a:p>
          <a:p>
            <a:pPr marL="0" indent="0" algn="just" fontAlgn="base">
              <a:buNone/>
            </a:pPr>
            <a:r>
              <a:rPr lang="it-IT" sz="2400" dirty="0"/>
              <a:t>Può essere soggetto ad utilizzo per scopi diversi da quelli terapeutici (uso «ricreazionale») e può essere, come i suoi analoghi ancora più potenti, sintetizzato illecitamente in laboratori clandestini. Questo tipo di produzione aggiunge ulteriori rischi per la salute del consumatore relativi alla quantità incerta di sostanza nella singola preparazione e alle cattive modalità di produzione. </a:t>
            </a:r>
          </a:p>
        </p:txBody>
      </p:sp>
      <p:pic>
        <p:nvPicPr>
          <p:cNvPr id="17" name="Picture 2" descr="Allarme Fentanyl in Italia, che cos'è e perché è una droga pericolosa - la  Repubblica">
            <a:extLst>
              <a:ext uri="{FF2B5EF4-FFF2-40B4-BE49-F238E27FC236}">
                <a16:creationId xmlns:a16="http://schemas.microsoft.com/office/drawing/2014/main" id="{9992CCC1-9820-A33E-1609-AC5FB890C3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45924" y="3100055"/>
            <a:ext cx="2777763" cy="1560750"/>
          </a:xfrm>
          <a:prstGeom prst="rect">
            <a:avLst/>
          </a:prstGeom>
          <a:noFill/>
          <a:extLst>
            <a:ext uri="{909E8E84-426E-40DD-AFC4-6F175D3DCCD1}">
              <a14:hiddenFill xmlns:a14="http://schemas.microsoft.com/office/drawing/2010/main">
                <a:solidFill>
                  <a:srgbClr val="FFFFFF"/>
                </a:solidFill>
              </a14:hiddenFill>
            </a:ext>
          </a:extLst>
        </p:spPr>
      </p:pic>
      <p:pic>
        <p:nvPicPr>
          <p:cNvPr id="18" name="Immagine 17">
            <a:extLst>
              <a:ext uri="{FF2B5EF4-FFF2-40B4-BE49-F238E27FC236}">
                <a16:creationId xmlns:a16="http://schemas.microsoft.com/office/drawing/2014/main" id="{4FB78787-7B2F-A8DF-9CEF-20CFF5651515}"/>
              </a:ext>
            </a:extLst>
          </p:cNvPr>
          <p:cNvPicPr>
            <a:picLocks noChangeAspect="1"/>
          </p:cNvPicPr>
          <p:nvPr/>
        </p:nvPicPr>
        <p:blipFill rotWithShape="1">
          <a:blip r:embed="rId7"/>
          <a:srcRect l="7676" t="25862"/>
          <a:stretch/>
        </p:blipFill>
        <p:spPr>
          <a:xfrm>
            <a:off x="15840635" y="6669327"/>
            <a:ext cx="2152517" cy="1837749"/>
          </a:xfrm>
          <a:prstGeom prst="rect">
            <a:avLst/>
          </a:prstGeom>
        </p:spPr>
      </p:pic>
    </p:spTree>
    <p:extLst>
      <p:ext uri="{BB962C8B-B14F-4D97-AF65-F5344CB8AC3E}">
        <p14:creationId xmlns:p14="http://schemas.microsoft.com/office/powerpoint/2010/main" val="404651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cap="all" dirty="0">
                <a:solidFill>
                  <a:schemeClr val="bg1"/>
                </a:solidFill>
              </a:rPr>
              <a:t>Cos’è il </a:t>
            </a:r>
            <a:r>
              <a:rPr lang="it-IT" sz="6000" b="1" dirty="0">
                <a:solidFill>
                  <a:schemeClr val="bg1"/>
                </a:solidFill>
              </a:rPr>
              <a:t>FENTANYL?</a:t>
            </a:r>
          </a:p>
        </p:txBody>
      </p:sp>
      <p:sp>
        <p:nvSpPr>
          <p:cNvPr id="6" name="Sottotitolo 1">
            <a:extLst>
              <a:ext uri="{FF2B5EF4-FFF2-40B4-BE49-F238E27FC236}">
                <a16:creationId xmlns:a16="http://schemas.microsoft.com/office/drawing/2014/main" id="{CED16153-437B-BB4D-5CE4-8CD9BC257A28}"/>
              </a:ext>
            </a:extLst>
          </p:cNvPr>
          <p:cNvSpPr txBox="1">
            <a:spLocks/>
          </p:cNvSpPr>
          <p:nvPr/>
        </p:nvSpPr>
        <p:spPr>
          <a:xfrm>
            <a:off x="499881" y="3543300"/>
            <a:ext cx="11734799" cy="460882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buFont typeface="Arial" pitchFamily="34" charset="0"/>
              <a:buNone/>
            </a:pPr>
            <a:r>
              <a:rPr lang="it-IT" sz="2400" dirty="0">
                <a:latin typeface="Helvetica" pitchFamily="34" charset="0"/>
              </a:rPr>
              <a:t>A causa della loro elevata potenza, i fentanili possono causare rapidamente un’intossicazione acuta potenzialmente letale nei consumatori come risultato di una depressione del centro respiratorio. In molti casi, la somministrazione tempestiva di un antagonista oppioide chiamato naloxone può invertire rapidamente gli effetti di questa intossicazione. </a:t>
            </a:r>
          </a:p>
          <a:p>
            <a:pPr marL="0" indent="0" algn="just" fontAlgn="base">
              <a:buFont typeface="Arial" pitchFamily="34" charset="0"/>
              <a:buNone/>
            </a:pPr>
            <a:endParaRPr lang="it-IT" sz="2400" dirty="0">
              <a:latin typeface="Helvetica" pitchFamily="34" charset="0"/>
            </a:endParaRPr>
          </a:p>
          <a:p>
            <a:pPr marL="0" indent="0" algn="just" fontAlgn="base">
              <a:buFont typeface="Arial" pitchFamily="34" charset="0"/>
              <a:buNone/>
            </a:pPr>
            <a:r>
              <a:rPr lang="it-IT" sz="2400" dirty="0">
                <a:latin typeface="Helvetica" pitchFamily="34" charset="0"/>
              </a:rPr>
              <a:t>Il naloxone viene commercializzato come prodotto farmaceutico in Europa e le  farmacie ne devono essere obbligatoriamente provviste.</a:t>
            </a:r>
          </a:p>
          <a:p>
            <a:pPr marL="0" indent="0" algn="just" fontAlgn="base">
              <a:buFont typeface="Arial" pitchFamily="34" charset="0"/>
              <a:buNone/>
            </a:pPr>
            <a:endParaRPr lang="it-IT" sz="2400" dirty="0">
              <a:latin typeface="Helvetica" pitchFamily="34" charset="0"/>
            </a:endParaRPr>
          </a:p>
          <a:p>
            <a:pPr marL="0" indent="0" algn="just" fontAlgn="base">
              <a:buFont typeface="Arial" pitchFamily="34" charset="0"/>
              <a:buNone/>
            </a:pPr>
            <a:r>
              <a:rPr lang="it-IT" sz="2400" dirty="0">
                <a:latin typeface="Helvetica" pitchFamily="34" charset="0"/>
              </a:rPr>
              <a:t>I fentanili hanno però un effetto più potente della morfina/eroina ed una durata d’azione più prolungata dell’antidoto, pertanto ne possono essere necessarie varie dosi per contrastare l’effetto dell’oppioide.</a:t>
            </a:r>
          </a:p>
        </p:txBody>
      </p:sp>
      <p:pic>
        <p:nvPicPr>
          <p:cNvPr id="7" name="Immagine 6">
            <a:extLst>
              <a:ext uri="{FF2B5EF4-FFF2-40B4-BE49-F238E27FC236}">
                <a16:creationId xmlns:a16="http://schemas.microsoft.com/office/drawing/2014/main" id="{C09E069D-04FA-1EA8-FD90-0FCE7C16634E}"/>
              </a:ext>
            </a:extLst>
          </p:cNvPr>
          <p:cNvPicPr>
            <a:picLocks noChangeAspect="1"/>
          </p:cNvPicPr>
          <p:nvPr/>
        </p:nvPicPr>
        <p:blipFill>
          <a:blip r:embed="rId6"/>
          <a:stretch>
            <a:fillRect/>
          </a:stretch>
        </p:blipFill>
        <p:spPr>
          <a:xfrm>
            <a:off x="14405352" y="6209028"/>
            <a:ext cx="3496953" cy="2571093"/>
          </a:xfrm>
          <a:prstGeom prst="rect">
            <a:avLst/>
          </a:prstGeom>
        </p:spPr>
      </p:pic>
      <p:pic>
        <p:nvPicPr>
          <p:cNvPr id="8" name="Picture 2" descr="Immagine correlata">
            <a:extLst>
              <a:ext uri="{FF2B5EF4-FFF2-40B4-BE49-F238E27FC236}">
                <a16:creationId xmlns:a16="http://schemas.microsoft.com/office/drawing/2014/main" id="{EB2CA08C-4C4A-BA12-6435-D4B9BC5137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49047" y="2928704"/>
            <a:ext cx="2738953" cy="251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7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cap="all" dirty="0">
                <a:solidFill>
                  <a:schemeClr val="bg1"/>
                </a:solidFill>
              </a:rPr>
              <a:t>OPPIOIDI</a:t>
            </a:r>
            <a:endParaRPr lang="it-IT" sz="6000" b="1" dirty="0">
              <a:solidFill>
                <a:schemeClr val="bg1"/>
              </a:solidFill>
            </a:endParaRPr>
          </a:p>
        </p:txBody>
      </p:sp>
      <p:pic>
        <p:nvPicPr>
          <p:cNvPr id="9" name="Elemento grafico 8" descr="Avviso con riempimento a tinta unita">
            <a:extLst>
              <a:ext uri="{FF2B5EF4-FFF2-40B4-BE49-F238E27FC236}">
                <a16:creationId xmlns:a16="http://schemas.microsoft.com/office/drawing/2014/main" id="{AA807434-BCBE-5F70-5E60-3C13F93136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477" y="2171700"/>
            <a:ext cx="1235505" cy="1235505"/>
          </a:xfrm>
          <a:prstGeom prst="rect">
            <a:avLst/>
          </a:prstGeom>
        </p:spPr>
      </p:pic>
      <p:sp>
        <p:nvSpPr>
          <p:cNvPr id="10" name="CasellaDiTesto 9">
            <a:extLst>
              <a:ext uri="{FF2B5EF4-FFF2-40B4-BE49-F238E27FC236}">
                <a16:creationId xmlns:a16="http://schemas.microsoft.com/office/drawing/2014/main" id="{828CC9A5-6D32-9470-ADA0-868C7157DCB9}"/>
              </a:ext>
            </a:extLst>
          </p:cNvPr>
          <p:cNvSpPr txBox="1"/>
          <p:nvPr/>
        </p:nvSpPr>
        <p:spPr>
          <a:xfrm>
            <a:off x="2378024" y="2206876"/>
            <a:ext cx="65373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latin typeface="Helvetica" pitchFamily="34" charset="0"/>
              </a:rPr>
              <a:t>L’utilizzo di oppioidi comporta un elevato </a:t>
            </a:r>
            <a:r>
              <a:rPr lang="it-IT" sz="2400" b="1" dirty="0">
                <a:latin typeface="Helvetica" pitchFamily="34" charset="0"/>
              </a:rPr>
              <a:t>rischio di overdose (INTOSSICAZIONE ACUTA) </a:t>
            </a:r>
          </a:p>
        </p:txBody>
      </p:sp>
      <p:sp>
        <p:nvSpPr>
          <p:cNvPr id="11" name="CasellaDiTesto 10">
            <a:extLst>
              <a:ext uri="{FF2B5EF4-FFF2-40B4-BE49-F238E27FC236}">
                <a16:creationId xmlns:a16="http://schemas.microsoft.com/office/drawing/2014/main" id="{AC04F1D0-000E-77AA-025F-A45F48D594F0}"/>
              </a:ext>
            </a:extLst>
          </p:cNvPr>
          <p:cNvSpPr txBox="1"/>
          <p:nvPr/>
        </p:nvSpPr>
        <p:spPr>
          <a:xfrm>
            <a:off x="10972800" y="4796948"/>
            <a:ext cx="3921932" cy="1184140"/>
          </a:xfrm>
          <a:prstGeom prst="rect">
            <a:avLst/>
          </a:prstGeom>
        </p:spPr>
        <p:txBody>
          <a:bodyPr vert="horz" lIns="91440" tIns="45720" rIns="91440" bIns="45720" rtlCol="0" anchor="b">
            <a:noAutofit/>
          </a:bodyPr>
          <a:lstStyle/>
          <a:p>
            <a:pPr algn="ctr">
              <a:lnSpc>
                <a:spcPct val="110000"/>
              </a:lnSpc>
              <a:defRPr/>
            </a:pPr>
            <a:r>
              <a:rPr lang="en-US" sz="2800" b="1" dirty="0">
                <a:latin typeface="Helvetica" pitchFamily="34" charset="0"/>
              </a:rPr>
              <a:t>ALLERTA INTERNAZIONALE</a:t>
            </a:r>
          </a:p>
          <a:p>
            <a:pPr algn="ctr">
              <a:lnSpc>
                <a:spcPct val="110000"/>
              </a:lnSpc>
              <a:defRPr/>
            </a:pPr>
            <a:r>
              <a:rPr lang="en-US" sz="2800" b="1" dirty="0">
                <a:latin typeface="Helvetica" pitchFamily="34" charset="0"/>
              </a:rPr>
              <a:t>“opioids crisis ”</a:t>
            </a:r>
          </a:p>
        </p:txBody>
      </p:sp>
      <p:sp>
        <p:nvSpPr>
          <p:cNvPr id="13" name="CasellaDiTesto 12">
            <a:extLst>
              <a:ext uri="{FF2B5EF4-FFF2-40B4-BE49-F238E27FC236}">
                <a16:creationId xmlns:a16="http://schemas.microsoft.com/office/drawing/2014/main" id="{53EB83D0-F2B8-1540-0847-F1114BE90BE6}"/>
              </a:ext>
            </a:extLst>
          </p:cNvPr>
          <p:cNvSpPr txBox="1"/>
          <p:nvPr/>
        </p:nvSpPr>
        <p:spPr>
          <a:xfrm>
            <a:off x="2378024" y="4773632"/>
            <a:ext cx="6125592" cy="120032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latin typeface="Helvetica" pitchFamily="34" charset="0"/>
              </a:rPr>
              <a:t>Negli ultimi anni si è assistito a un incremento delle morti da overdose da oppioidi, soprattutto sul territorio americano.</a:t>
            </a:r>
          </a:p>
        </p:txBody>
      </p:sp>
      <p:pic>
        <p:nvPicPr>
          <p:cNvPr id="14" name="Elemento grafico 13" descr="Freccia: diritta con riempimento a tinta unita">
            <a:extLst>
              <a:ext uri="{FF2B5EF4-FFF2-40B4-BE49-F238E27FC236}">
                <a16:creationId xmlns:a16="http://schemas.microsoft.com/office/drawing/2014/main" id="{5B24B5F3-4239-7B7E-0E64-0A950744F6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8915400" y="4931818"/>
            <a:ext cx="2278503" cy="914400"/>
          </a:xfrm>
          <a:prstGeom prst="rect">
            <a:avLst/>
          </a:prstGeom>
        </p:spPr>
      </p:pic>
      <p:sp>
        <p:nvSpPr>
          <p:cNvPr id="16" name="CasellaDiTesto 15">
            <a:extLst>
              <a:ext uri="{FF2B5EF4-FFF2-40B4-BE49-F238E27FC236}">
                <a16:creationId xmlns:a16="http://schemas.microsoft.com/office/drawing/2014/main" id="{E2AB1116-F83F-67EA-24B0-477806399CA7}"/>
              </a:ext>
            </a:extLst>
          </p:cNvPr>
          <p:cNvSpPr txBox="1"/>
          <p:nvPr/>
        </p:nvSpPr>
        <p:spPr>
          <a:xfrm>
            <a:off x="10972800" y="6155893"/>
            <a:ext cx="6019799" cy="2825389"/>
          </a:xfrm>
          <a:prstGeom prst="rect">
            <a:avLst/>
          </a:prstGeom>
          <a:noFill/>
        </p:spPr>
        <p:txBody>
          <a:bodyPr wrap="square" rtlCol="0">
            <a:spAutoFit/>
          </a:bodyPr>
          <a:lstStyle/>
          <a:p>
            <a:pPr marR="0" lvl="0" algn="just" fontAlgn="base">
              <a:lnSpc>
                <a:spcPct val="100000"/>
              </a:lnSpc>
              <a:spcBef>
                <a:spcPct val="20000"/>
              </a:spcBef>
              <a:spcAft>
                <a:spcPts val="0"/>
              </a:spcAft>
              <a:buClrTx/>
              <a:buSzTx/>
              <a:tabLst/>
              <a:defRPr/>
            </a:pPr>
            <a:r>
              <a:rPr lang="it-IT" sz="2400" dirty="0">
                <a:latin typeface="Helvetica" pitchFamily="34" charset="0"/>
              </a:rPr>
              <a:t>Non solo in America, MA ANCHE IN EUROPA:</a:t>
            </a:r>
          </a:p>
          <a:p>
            <a:pPr marR="0" lvl="0" algn="just" fontAlgn="base">
              <a:lnSpc>
                <a:spcPct val="100000"/>
              </a:lnSpc>
              <a:spcBef>
                <a:spcPct val="20000"/>
              </a:spcBef>
              <a:spcAft>
                <a:spcPts val="0"/>
              </a:spcAft>
              <a:buClrTx/>
              <a:buSzTx/>
              <a:tabLst/>
              <a:defRPr/>
            </a:pPr>
            <a:endParaRPr lang="it-IT" sz="2400" dirty="0">
              <a:latin typeface="Helvetica" pitchFamily="34" charset="0"/>
            </a:endParaRPr>
          </a:p>
          <a:p>
            <a:pPr marR="0" lvl="0" algn="just" fontAlgn="base">
              <a:lnSpc>
                <a:spcPct val="100000"/>
              </a:lnSpc>
              <a:spcBef>
                <a:spcPct val="20000"/>
              </a:spcBef>
              <a:spcAft>
                <a:spcPts val="0"/>
              </a:spcAft>
              <a:buClrTx/>
              <a:buSzTx/>
              <a:tabLst/>
              <a:defRPr/>
            </a:pPr>
            <a:r>
              <a:rPr lang="it-IT" sz="2400" dirty="0">
                <a:latin typeface="Helvetica" pitchFamily="34" charset="0"/>
              </a:rPr>
              <a:t>composti oppioidi (compresi eroina e metaboliti), spesso in combinazione con altre sostanze, erano presenti nel 74% dei casi di overdose fatali riportate in EU.</a:t>
            </a:r>
          </a:p>
        </p:txBody>
      </p:sp>
      <p:pic>
        <p:nvPicPr>
          <p:cNvPr id="17" name="Immagine 16" descr="Immagine che contiene teschio, clipart&#10;&#10;Descrizione generata automaticamente">
            <a:extLst>
              <a:ext uri="{FF2B5EF4-FFF2-40B4-BE49-F238E27FC236}">
                <a16:creationId xmlns:a16="http://schemas.microsoft.com/office/drawing/2014/main" id="{00464674-FB03-9647-F84D-12C2511972A7}"/>
              </a:ext>
            </a:extLst>
          </p:cNvPr>
          <p:cNvPicPr>
            <a:picLocks noChangeAspect="1"/>
          </p:cNvPicPr>
          <p:nvPr/>
        </p:nvPicPr>
        <p:blipFill>
          <a:blip r:embed="rId10"/>
          <a:stretch>
            <a:fillRect/>
          </a:stretch>
        </p:blipFill>
        <p:spPr>
          <a:xfrm>
            <a:off x="15066817" y="2358791"/>
            <a:ext cx="1293128" cy="1293128"/>
          </a:xfrm>
          <a:prstGeom prst="rect">
            <a:avLst/>
          </a:prstGeom>
          <a:effectLst>
            <a:softEdge rad="25400"/>
          </a:effectLst>
        </p:spPr>
      </p:pic>
      <p:pic>
        <p:nvPicPr>
          <p:cNvPr id="18" name="Immagine 17">
            <a:extLst>
              <a:ext uri="{FF2B5EF4-FFF2-40B4-BE49-F238E27FC236}">
                <a16:creationId xmlns:a16="http://schemas.microsoft.com/office/drawing/2014/main" id="{E0427F92-D937-8199-E9ED-5D792A8D3905}"/>
              </a:ext>
            </a:extLst>
          </p:cNvPr>
          <p:cNvPicPr>
            <a:picLocks noChangeAspect="1"/>
          </p:cNvPicPr>
          <p:nvPr/>
        </p:nvPicPr>
        <p:blipFill>
          <a:blip r:embed="rId11"/>
          <a:stretch>
            <a:fillRect/>
          </a:stretch>
        </p:blipFill>
        <p:spPr>
          <a:xfrm>
            <a:off x="12039600" y="2336956"/>
            <a:ext cx="2760705" cy="1837124"/>
          </a:xfrm>
          <a:prstGeom prst="rect">
            <a:avLst/>
          </a:prstGeom>
          <a:ln>
            <a:noFill/>
          </a:ln>
          <a:effectLst>
            <a:softEdge rad="112500"/>
          </a:effectLst>
        </p:spPr>
      </p:pic>
    </p:spTree>
    <p:extLst>
      <p:ext uri="{BB962C8B-B14F-4D97-AF65-F5344CB8AC3E}">
        <p14:creationId xmlns:p14="http://schemas.microsoft.com/office/powerpoint/2010/main" val="410466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dirty="0">
                <a:solidFill>
                  <a:schemeClr val="bg1"/>
                </a:solidFill>
              </a:rPr>
              <a:t>FENTANYL E I SUOI ANALOGHI</a:t>
            </a:r>
          </a:p>
        </p:txBody>
      </p:sp>
      <p:pic>
        <p:nvPicPr>
          <p:cNvPr id="6" name="Segnaposto contenuto 4" descr="Immagine che contiene testo, schermata, Carattere, linea&#10;&#10;Descrizione generata automaticamente">
            <a:extLst>
              <a:ext uri="{FF2B5EF4-FFF2-40B4-BE49-F238E27FC236}">
                <a16:creationId xmlns:a16="http://schemas.microsoft.com/office/drawing/2014/main" id="{9225367E-B671-4DAC-01AA-386E92870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937702"/>
            <a:ext cx="9621982" cy="7216487"/>
          </a:xfrm>
          <a:prstGeom prst="rect">
            <a:avLst/>
          </a:prstGeom>
        </p:spPr>
      </p:pic>
      <p:sp>
        <p:nvSpPr>
          <p:cNvPr id="7" name="Sottotitolo 1">
            <a:extLst>
              <a:ext uri="{FF2B5EF4-FFF2-40B4-BE49-F238E27FC236}">
                <a16:creationId xmlns:a16="http://schemas.microsoft.com/office/drawing/2014/main" id="{93A70E31-9BAA-058D-BBA2-F066581BCC9B}"/>
              </a:ext>
            </a:extLst>
          </p:cNvPr>
          <p:cNvSpPr txBox="1">
            <a:spLocks/>
          </p:cNvSpPr>
          <p:nvPr/>
        </p:nvSpPr>
        <p:spPr>
          <a:xfrm>
            <a:off x="11139143" y="3932887"/>
            <a:ext cx="6532418" cy="46088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buFont typeface="Arial" pitchFamily="34" charset="0"/>
              <a:buNone/>
            </a:pPr>
            <a:r>
              <a:rPr lang="it-IT" sz="2800" dirty="0">
                <a:latin typeface="Helvetica" pitchFamily="34" charset="0"/>
              </a:rPr>
              <a:t>È uno dei principali responsabili delle morti da intossicazioni acute gravi che si stanno verificando negli Stati Uniti.</a:t>
            </a:r>
          </a:p>
          <a:p>
            <a:pPr marL="0" indent="0" algn="just" fontAlgn="base">
              <a:buFont typeface="Arial" pitchFamily="34" charset="0"/>
              <a:buNone/>
            </a:pPr>
            <a:r>
              <a:rPr lang="it-IT" sz="2800" dirty="0">
                <a:latin typeface="Helvetica" pitchFamily="34" charset="0"/>
              </a:rPr>
              <a:t>Nel 2022  ci sono stati 109.680 morti</a:t>
            </a:r>
          </a:p>
          <a:p>
            <a:pPr marL="0" indent="0" algn="just" fontAlgn="base">
              <a:buFont typeface="Arial" pitchFamily="34" charset="0"/>
              <a:buNone/>
            </a:pPr>
            <a:r>
              <a:rPr lang="it-IT" sz="2800" dirty="0">
                <a:latin typeface="Helvetica" pitchFamily="34" charset="0"/>
              </a:rPr>
              <a:t>Più di due terzi di tutti i decessi per overdose nel 2022 hanno coinvolto un oppioide sintetico  (circa 73.000 morti).</a:t>
            </a:r>
          </a:p>
        </p:txBody>
      </p:sp>
    </p:spTree>
    <p:extLst>
      <p:ext uri="{BB962C8B-B14F-4D97-AF65-F5344CB8AC3E}">
        <p14:creationId xmlns:p14="http://schemas.microsoft.com/office/powerpoint/2010/main" val="323976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dirty="0">
                <a:solidFill>
                  <a:schemeClr val="bg1"/>
                </a:solidFill>
              </a:rPr>
              <a:t>NUOVI OPPIOIDI SINTETICI</a:t>
            </a:r>
          </a:p>
        </p:txBody>
      </p:sp>
      <p:sp>
        <p:nvSpPr>
          <p:cNvPr id="9" name="CasellaDiTesto 8">
            <a:extLst>
              <a:ext uri="{FF2B5EF4-FFF2-40B4-BE49-F238E27FC236}">
                <a16:creationId xmlns:a16="http://schemas.microsoft.com/office/drawing/2014/main" id="{26D48514-BDDF-43EB-1B10-1144569F36AA}"/>
              </a:ext>
            </a:extLst>
          </p:cNvPr>
          <p:cNvSpPr txBox="1"/>
          <p:nvPr/>
        </p:nvSpPr>
        <p:spPr>
          <a:xfrm>
            <a:off x="9632597" y="2344402"/>
            <a:ext cx="64822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D7D31"/>
                </a:solidFill>
                <a:effectLst/>
                <a:uLnTx/>
                <a:uFillTx/>
                <a:latin typeface="Helvetica" panose="020B0604020202020204" pitchFamily="34" charset="0"/>
                <a:cs typeface="Helvetica" panose="020B0604020202020204" pitchFamily="34" charset="0"/>
              </a:rPr>
              <a:t>RISCHI E PROBLEMI ASSOCIATI</a:t>
            </a:r>
          </a:p>
        </p:txBody>
      </p:sp>
      <p:sp>
        <p:nvSpPr>
          <p:cNvPr id="10" name="CasellaDiTesto 9">
            <a:extLst>
              <a:ext uri="{FF2B5EF4-FFF2-40B4-BE49-F238E27FC236}">
                <a16:creationId xmlns:a16="http://schemas.microsoft.com/office/drawing/2014/main" id="{D63E521B-37D9-281E-8C54-8C3093736A5C}"/>
              </a:ext>
            </a:extLst>
          </p:cNvPr>
          <p:cNvSpPr txBox="1"/>
          <p:nvPr/>
        </p:nvSpPr>
        <p:spPr>
          <a:xfrm>
            <a:off x="3484789" y="4538360"/>
            <a:ext cx="2645348" cy="1200329"/>
          </a:xfrm>
          <a:prstGeom prst="rect">
            <a:avLst/>
          </a:prstGeom>
          <a:noFill/>
          <a:ln w="28575">
            <a:solidFill>
              <a:srgbClr val="ED7D31"/>
            </a:solidFill>
          </a:ln>
        </p:spPr>
        <p:txBody>
          <a:bodyPr wrap="square" rtlCol="0">
            <a:spAutoFit/>
          </a:bodyPr>
          <a:lstStyle/>
          <a:p>
            <a:pPr>
              <a:defRPr/>
            </a:pPr>
            <a:r>
              <a:rPr lang="it-IT" sz="2400" dirty="0">
                <a:solidFill>
                  <a:prstClr val="black"/>
                </a:solidFill>
                <a:latin typeface="Helvetica" panose="020B0604020202020204" pitchFamily="34" charset="0"/>
                <a:cs typeface="Helvetica" panose="020B0604020202020204" pitchFamily="34" charset="0"/>
              </a:rPr>
              <a:t>Guida sotto l’effetto di oppioidi sintetici</a:t>
            </a:r>
          </a:p>
        </p:txBody>
      </p:sp>
      <p:sp>
        <p:nvSpPr>
          <p:cNvPr id="11" name="CasellaDiTesto 10">
            <a:extLst>
              <a:ext uri="{FF2B5EF4-FFF2-40B4-BE49-F238E27FC236}">
                <a16:creationId xmlns:a16="http://schemas.microsoft.com/office/drawing/2014/main" id="{07B0629C-6033-72BD-B6D3-27D61C81B0E3}"/>
              </a:ext>
            </a:extLst>
          </p:cNvPr>
          <p:cNvSpPr txBox="1"/>
          <p:nvPr/>
        </p:nvSpPr>
        <p:spPr>
          <a:xfrm>
            <a:off x="9567184" y="4712189"/>
            <a:ext cx="2645348" cy="830997"/>
          </a:xfrm>
          <a:prstGeom prst="rect">
            <a:avLst/>
          </a:prstGeom>
          <a:noFill/>
          <a:ln w="28575">
            <a:solidFill>
              <a:srgbClr val="ED7D3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solidFill>
                  <a:prstClr val="black"/>
                </a:solidFill>
                <a:latin typeface="Helvetica" panose="020B0604020202020204" pitchFamily="34" charset="0"/>
                <a:cs typeface="Helvetica" panose="020B0604020202020204" pitchFamily="34" charset="0"/>
              </a:rPr>
              <a:t>Elevato rischio di incidenti stradali</a:t>
            </a:r>
          </a:p>
        </p:txBody>
      </p:sp>
      <p:cxnSp>
        <p:nvCxnSpPr>
          <p:cNvPr id="13" name="Connettore 2 12">
            <a:extLst>
              <a:ext uri="{FF2B5EF4-FFF2-40B4-BE49-F238E27FC236}">
                <a16:creationId xmlns:a16="http://schemas.microsoft.com/office/drawing/2014/main" id="{F359CABF-F154-833A-2960-38B9B2861FA5}"/>
              </a:ext>
            </a:extLst>
          </p:cNvPr>
          <p:cNvCxnSpPr>
            <a:cxnSpLocks/>
            <a:stCxn id="10" idx="3"/>
            <a:endCxn id="11" idx="1"/>
          </p:cNvCxnSpPr>
          <p:nvPr/>
        </p:nvCxnSpPr>
        <p:spPr>
          <a:xfrm flipV="1">
            <a:off x="6130137" y="5127688"/>
            <a:ext cx="3437047" cy="1083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4" name="Elemento grafico 13" descr="Pericolo contorno">
            <a:extLst>
              <a:ext uri="{FF2B5EF4-FFF2-40B4-BE49-F238E27FC236}">
                <a16:creationId xmlns:a16="http://schemas.microsoft.com/office/drawing/2014/main" id="{671CC4AD-E876-6404-38F6-58CDB27CD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89134" y="2889709"/>
            <a:ext cx="1508066" cy="1508066"/>
          </a:xfrm>
          <a:prstGeom prst="rect">
            <a:avLst/>
          </a:prstGeom>
        </p:spPr>
      </p:pic>
      <p:pic>
        <p:nvPicPr>
          <p:cNvPr id="16" name="Elemento grafico 15" descr="Divieto di circolazione con riempimento a tinta unita">
            <a:extLst>
              <a:ext uri="{FF2B5EF4-FFF2-40B4-BE49-F238E27FC236}">
                <a16:creationId xmlns:a16="http://schemas.microsoft.com/office/drawing/2014/main" id="{4BFB9542-A5BF-615C-748A-99B20981C4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1232" y="3999275"/>
            <a:ext cx="1061432" cy="1061432"/>
          </a:xfrm>
          <a:prstGeom prst="rect">
            <a:avLst/>
          </a:prstGeom>
        </p:spPr>
      </p:pic>
      <p:sp>
        <p:nvSpPr>
          <p:cNvPr id="17" name="CasellaDiTesto 16">
            <a:extLst>
              <a:ext uri="{FF2B5EF4-FFF2-40B4-BE49-F238E27FC236}">
                <a16:creationId xmlns:a16="http://schemas.microsoft.com/office/drawing/2014/main" id="{251A2401-BFB1-CE2B-5EAF-64EEC715DB2B}"/>
              </a:ext>
            </a:extLst>
          </p:cNvPr>
          <p:cNvSpPr txBox="1"/>
          <p:nvPr/>
        </p:nvSpPr>
        <p:spPr>
          <a:xfrm>
            <a:off x="3432552" y="3028771"/>
            <a:ext cx="2697585" cy="1200329"/>
          </a:xfrm>
          <a:prstGeom prst="rect">
            <a:avLst/>
          </a:prstGeom>
          <a:noFill/>
          <a:ln w="28575">
            <a:solidFill>
              <a:srgbClr val="ED7D3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Via di somministrazione iniettiva</a:t>
            </a:r>
          </a:p>
        </p:txBody>
      </p:sp>
      <p:sp>
        <p:nvSpPr>
          <p:cNvPr id="18" name="CasellaDiTesto 17">
            <a:extLst>
              <a:ext uri="{FF2B5EF4-FFF2-40B4-BE49-F238E27FC236}">
                <a16:creationId xmlns:a16="http://schemas.microsoft.com/office/drawing/2014/main" id="{B3413E91-5B49-5DC4-0913-E7B310D257DA}"/>
              </a:ext>
            </a:extLst>
          </p:cNvPr>
          <p:cNvSpPr txBox="1"/>
          <p:nvPr/>
        </p:nvSpPr>
        <p:spPr>
          <a:xfrm>
            <a:off x="9567183" y="2995835"/>
            <a:ext cx="4018881" cy="1200329"/>
          </a:xfrm>
          <a:prstGeom prst="rect">
            <a:avLst/>
          </a:prstGeom>
          <a:noFill/>
          <a:ln w="28575">
            <a:solidFill>
              <a:srgbClr val="ED7D31"/>
            </a:solidFill>
          </a:ln>
        </p:spPr>
        <p:txBody>
          <a:bodyPr wrap="square" rtlCol="0">
            <a:spAutoFit/>
          </a:bodyPr>
          <a:lstStyle/>
          <a:p>
            <a:pPr marR="0" lvl="0" indent="0" fontAlgn="auto">
              <a:lnSpc>
                <a:spcPct val="100000"/>
              </a:lnSpc>
              <a:spcBef>
                <a:spcPts val="0"/>
              </a:spcBef>
              <a:spcAft>
                <a:spcPts val="0"/>
              </a:spcAft>
              <a:buClrTx/>
              <a:buSzTx/>
              <a:buFontTx/>
              <a:buNone/>
              <a:tabLst/>
              <a:defRPr/>
            </a:pPr>
            <a:r>
              <a:rPr lang="it-IT" sz="2400" dirty="0">
                <a:solidFill>
                  <a:prstClr val="black"/>
                </a:solidFill>
                <a:latin typeface="Helvetica" panose="020B0604020202020204" pitchFamily="34" charset="0"/>
                <a:cs typeface="Helvetica" panose="020B0604020202020204" pitchFamily="34" charset="0"/>
              </a:rPr>
              <a:t>Diffusione di malattie sessualmente trasmissibili, come l’HIV ed epatite</a:t>
            </a:r>
          </a:p>
        </p:txBody>
      </p:sp>
      <p:cxnSp>
        <p:nvCxnSpPr>
          <p:cNvPr id="19" name="Connettore 2 18">
            <a:extLst>
              <a:ext uri="{FF2B5EF4-FFF2-40B4-BE49-F238E27FC236}">
                <a16:creationId xmlns:a16="http://schemas.microsoft.com/office/drawing/2014/main" id="{A69C830F-D9C2-B87C-23AF-75F7608A3A0C}"/>
              </a:ext>
            </a:extLst>
          </p:cNvPr>
          <p:cNvCxnSpPr>
            <a:cxnSpLocks/>
            <a:stCxn id="17" idx="3"/>
            <a:endCxn id="18" idx="1"/>
          </p:cNvCxnSpPr>
          <p:nvPr/>
        </p:nvCxnSpPr>
        <p:spPr>
          <a:xfrm flipV="1">
            <a:off x="6130137" y="3596000"/>
            <a:ext cx="3437046" cy="3293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20" name="Immagine 19" descr="Immagine che contiene medicina, strumento, assistenza sanitaria, Farmaco di prescrizione&#10;&#10;Descrizione generata automaticamente">
            <a:extLst>
              <a:ext uri="{FF2B5EF4-FFF2-40B4-BE49-F238E27FC236}">
                <a16:creationId xmlns:a16="http://schemas.microsoft.com/office/drawing/2014/main" id="{C915C85D-5385-E4AB-77A1-6246A2268CE9}"/>
              </a:ext>
            </a:extLst>
          </p:cNvPr>
          <p:cNvPicPr>
            <a:picLocks noChangeAspect="1"/>
          </p:cNvPicPr>
          <p:nvPr/>
        </p:nvPicPr>
        <p:blipFill rotWithShape="1">
          <a:blip r:embed="rId10"/>
          <a:srcRect l="44415"/>
          <a:stretch/>
        </p:blipFill>
        <p:spPr>
          <a:xfrm>
            <a:off x="1565039" y="2196381"/>
            <a:ext cx="1316680" cy="1342482"/>
          </a:xfrm>
          <a:prstGeom prst="rect">
            <a:avLst/>
          </a:prstGeom>
          <a:effectLst>
            <a:softEdge rad="101600"/>
          </a:effectLst>
        </p:spPr>
      </p:pic>
      <p:sp>
        <p:nvSpPr>
          <p:cNvPr id="21" name="CasellaDiTesto 20">
            <a:extLst>
              <a:ext uri="{FF2B5EF4-FFF2-40B4-BE49-F238E27FC236}">
                <a16:creationId xmlns:a16="http://schemas.microsoft.com/office/drawing/2014/main" id="{1AEC4FC7-1DBD-5D1C-804B-32B3E24C256D}"/>
              </a:ext>
            </a:extLst>
          </p:cNvPr>
          <p:cNvSpPr txBox="1"/>
          <p:nvPr/>
        </p:nvSpPr>
        <p:spPr>
          <a:xfrm>
            <a:off x="3484789" y="5872569"/>
            <a:ext cx="2645349" cy="1569660"/>
          </a:xfrm>
          <a:prstGeom prst="rect">
            <a:avLst/>
          </a:prstGeom>
          <a:noFill/>
          <a:ln w="28575">
            <a:solidFill>
              <a:srgbClr val="ED7D31"/>
            </a:solidFill>
          </a:ln>
        </p:spPr>
        <p:txBody>
          <a:bodyPr wrap="square" rtlCol="0">
            <a:spAutoFit/>
          </a:bodyPr>
          <a:lstStyle/>
          <a:p>
            <a:pPr marR="0" lvl="0" indent="0" fontAlgn="auto">
              <a:lnSpc>
                <a:spcPct val="100000"/>
              </a:lnSpc>
              <a:spcBef>
                <a:spcPts val="0"/>
              </a:spcBef>
              <a:spcAft>
                <a:spcPts val="0"/>
              </a:spcAft>
              <a:buClrTx/>
              <a:buSzTx/>
              <a:buFontTx/>
              <a:buNone/>
              <a:tabLst/>
              <a:defRPr/>
            </a:pPr>
            <a:r>
              <a:rPr lang="it-IT" sz="2400" dirty="0">
                <a:solidFill>
                  <a:prstClr val="black"/>
                </a:solidFill>
                <a:latin typeface="Helvetica" panose="020B0604020202020204" pitchFamily="34" charset="0"/>
                <a:cs typeface="Helvetica" panose="020B0604020202020204" pitchFamily="34" charset="0"/>
              </a:rPr>
              <a:t>Depressione respiratoria principale causa di morte</a:t>
            </a:r>
          </a:p>
        </p:txBody>
      </p:sp>
      <p:sp>
        <p:nvSpPr>
          <p:cNvPr id="22" name="CasellaDiTesto 21">
            <a:extLst>
              <a:ext uri="{FF2B5EF4-FFF2-40B4-BE49-F238E27FC236}">
                <a16:creationId xmlns:a16="http://schemas.microsoft.com/office/drawing/2014/main" id="{A1FCCBA8-4856-1AE4-A630-2BAED2389EB3}"/>
              </a:ext>
            </a:extLst>
          </p:cNvPr>
          <p:cNvSpPr txBox="1"/>
          <p:nvPr/>
        </p:nvSpPr>
        <p:spPr>
          <a:xfrm>
            <a:off x="3484789" y="7426534"/>
            <a:ext cx="2645348" cy="830997"/>
          </a:xfrm>
          <a:prstGeom prst="rect">
            <a:avLst/>
          </a:prstGeom>
          <a:noFill/>
          <a:ln w="28575">
            <a:solidFill>
              <a:srgbClr val="ED7D31"/>
            </a:solidFill>
          </a:ln>
        </p:spPr>
        <p:txBody>
          <a:bodyPr wrap="square" rtlCol="0">
            <a:spAutoFit/>
          </a:bodyPr>
          <a:lstStyle/>
          <a:p>
            <a:pPr>
              <a:defRPr/>
            </a:pPr>
            <a:r>
              <a:rPr lang="it-IT" sz="2400" dirty="0">
                <a:solidFill>
                  <a:prstClr val="black"/>
                </a:solidFill>
                <a:latin typeface="Helvetica" panose="020B0604020202020204" pitchFamily="34" charset="0"/>
                <a:cs typeface="Helvetica" panose="020B0604020202020204" pitchFamily="34" charset="0"/>
              </a:rPr>
              <a:t>Possono indurre dipendenza</a:t>
            </a:r>
          </a:p>
        </p:txBody>
      </p:sp>
      <p:pic>
        <p:nvPicPr>
          <p:cNvPr id="23" name="Immagine 22" descr="Immagine che contiene teschio, clipart&#10;&#10;Descrizione generata automaticamente">
            <a:extLst>
              <a:ext uri="{FF2B5EF4-FFF2-40B4-BE49-F238E27FC236}">
                <a16:creationId xmlns:a16="http://schemas.microsoft.com/office/drawing/2014/main" id="{5EED0408-FB65-8C3B-BC13-5901B4C84B9D}"/>
              </a:ext>
            </a:extLst>
          </p:cNvPr>
          <p:cNvPicPr>
            <a:picLocks noChangeAspect="1"/>
          </p:cNvPicPr>
          <p:nvPr/>
        </p:nvPicPr>
        <p:blipFill>
          <a:blip r:embed="rId11"/>
          <a:stretch>
            <a:fillRect/>
          </a:stretch>
        </p:blipFill>
        <p:spPr>
          <a:xfrm>
            <a:off x="15148138" y="7294579"/>
            <a:ext cx="1493147" cy="1493147"/>
          </a:xfrm>
          <a:prstGeom prst="rect">
            <a:avLst/>
          </a:prstGeom>
          <a:effectLst>
            <a:softEdge rad="25400"/>
          </a:effectLst>
        </p:spPr>
      </p:pic>
      <p:grpSp>
        <p:nvGrpSpPr>
          <p:cNvPr id="24" name="Gruppo 23">
            <a:extLst>
              <a:ext uri="{FF2B5EF4-FFF2-40B4-BE49-F238E27FC236}">
                <a16:creationId xmlns:a16="http://schemas.microsoft.com/office/drawing/2014/main" id="{5DFDE0CB-6866-66CE-3ADB-5DB2C115AED3}"/>
              </a:ext>
            </a:extLst>
          </p:cNvPr>
          <p:cNvGrpSpPr/>
          <p:nvPr/>
        </p:nvGrpSpPr>
        <p:grpSpPr>
          <a:xfrm>
            <a:off x="10058400" y="6531860"/>
            <a:ext cx="2645348" cy="2135933"/>
            <a:chOff x="2148017" y="3718443"/>
            <a:chExt cx="2705918" cy="2119743"/>
          </a:xfrm>
        </p:grpSpPr>
        <p:pic>
          <p:nvPicPr>
            <p:cNvPr id="25" name="Immagine 24">
              <a:extLst>
                <a:ext uri="{FF2B5EF4-FFF2-40B4-BE49-F238E27FC236}">
                  <a16:creationId xmlns:a16="http://schemas.microsoft.com/office/drawing/2014/main" id="{8353DAD6-6EE1-37E4-F8EA-0E8F50001B3E}"/>
                </a:ext>
              </a:extLst>
            </p:cNvPr>
            <p:cNvPicPr>
              <a:picLocks noChangeAspect="1"/>
            </p:cNvPicPr>
            <p:nvPr/>
          </p:nvPicPr>
          <p:blipFill rotWithShape="1">
            <a:blip r:embed="rId12" cstate="print"/>
            <a:srcRect l="20755"/>
            <a:stretch/>
          </p:blipFill>
          <p:spPr>
            <a:xfrm>
              <a:off x="2203974" y="3718443"/>
              <a:ext cx="2649961" cy="2119743"/>
            </a:xfrm>
            <a:prstGeom prst="rect">
              <a:avLst/>
            </a:prstGeom>
            <a:ln>
              <a:solidFill>
                <a:schemeClr val="bg1"/>
              </a:solidFill>
            </a:ln>
            <a:effectLst>
              <a:softEdge rad="101600"/>
            </a:effectLst>
          </p:spPr>
        </p:pic>
        <p:sp>
          <p:nvSpPr>
            <p:cNvPr id="26" name="Ovale 25">
              <a:extLst>
                <a:ext uri="{FF2B5EF4-FFF2-40B4-BE49-F238E27FC236}">
                  <a16:creationId xmlns:a16="http://schemas.microsoft.com/office/drawing/2014/main" id="{E2B7AE32-48D6-E7EC-DB75-299483CF185C}"/>
                </a:ext>
              </a:extLst>
            </p:cNvPr>
            <p:cNvSpPr/>
            <p:nvPr/>
          </p:nvSpPr>
          <p:spPr>
            <a:xfrm>
              <a:off x="2148017" y="5214347"/>
              <a:ext cx="740285" cy="452311"/>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7" name="Ovale 26">
              <a:extLst>
                <a:ext uri="{FF2B5EF4-FFF2-40B4-BE49-F238E27FC236}">
                  <a16:creationId xmlns:a16="http://schemas.microsoft.com/office/drawing/2014/main" id="{CE453D79-61CC-1EE1-6B67-22A55129E3E5}"/>
                </a:ext>
              </a:extLst>
            </p:cNvPr>
            <p:cNvSpPr/>
            <p:nvPr/>
          </p:nvSpPr>
          <p:spPr>
            <a:xfrm>
              <a:off x="2998513" y="5214346"/>
              <a:ext cx="740285" cy="452311"/>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grpSp>
      <p:sp>
        <p:nvSpPr>
          <p:cNvPr id="28" name="CasellaDiTesto 27">
            <a:extLst>
              <a:ext uri="{FF2B5EF4-FFF2-40B4-BE49-F238E27FC236}">
                <a16:creationId xmlns:a16="http://schemas.microsoft.com/office/drawing/2014/main" id="{5964DBAA-3EE2-2144-0563-A2D47F201B5B}"/>
              </a:ext>
            </a:extLst>
          </p:cNvPr>
          <p:cNvSpPr txBox="1"/>
          <p:nvPr/>
        </p:nvSpPr>
        <p:spPr>
          <a:xfrm>
            <a:off x="13637094" y="5890965"/>
            <a:ext cx="30041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rPr>
              <a:t>ATTENZIONE!!!</a:t>
            </a:r>
          </a:p>
        </p:txBody>
      </p:sp>
      <p:sp>
        <p:nvSpPr>
          <p:cNvPr id="29" name="CasellaDiTesto 28">
            <a:extLst>
              <a:ext uri="{FF2B5EF4-FFF2-40B4-BE49-F238E27FC236}">
                <a16:creationId xmlns:a16="http://schemas.microsoft.com/office/drawing/2014/main" id="{7EE80604-E6D2-35D6-7EB9-BBE80B7E94A6}"/>
              </a:ext>
            </a:extLst>
          </p:cNvPr>
          <p:cNvSpPr txBox="1"/>
          <p:nvPr/>
        </p:nvSpPr>
        <p:spPr>
          <a:xfrm>
            <a:off x="13637094" y="6538626"/>
            <a:ext cx="34097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La dose </a:t>
            </a:r>
            <a:r>
              <a:rPr kumimoji="0" lang="en-US" sz="1800" b="1" i="0" u="none" strike="noStrike" kern="1200" cap="none" spc="0" normalizeH="0" baseline="0" noProof="0" dirty="0" err="1">
                <a:ln>
                  <a:noFill/>
                </a:ln>
                <a:solidFill>
                  <a:prstClr val="black"/>
                </a:solidFill>
                <a:effectLst/>
                <a:uLnTx/>
                <a:uFillTx/>
                <a:latin typeface="Helvetica" panose="020B0604020202020204" pitchFamily="34" charset="0"/>
                <a:cs typeface="Helvetica" panose="020B0604020202020204" pitchFamily="34" charset="0"/>
              </a:rPr>
              <a:t>letale</a:t>
            </a: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di FENTANIL è MOLTO INFERIORE </a:t>
            </a:r>
            <a:r>
              <a:rPr kumimoji="0" lang="en-US" sz="1800" b="1" i="0" u="none" strike="noStrike" kern="1200" cap="none" spc="0" normalizeH="0" baseline="0" noProof="0" dirty="0" err="1">
                <a:ln>
                  <a:noFill/>
                </a:ln>
                <a:solidFill>
                  <a:prstClr val="black"/>
                </a:solidFill>
                <a:effectLst/>
                <a:uLnTx/>
                <a:uFillTx/>
                <a:latin typeface="Helvetica" panose="020B0604020202020204" pitchFamily="34" charset="0"/>
                <a:cs typeface="Helvetica" panose="020B0604020202020204" pitchFamily="34" charset="0"/>
              </a:rPr>
              <a:t>alla</a:t>
            </a: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dose </a:t>
            </a:r>
            <a:r>
              <a:rPr kumimoji="0" lang="en-US" sz="1800" b="1" i="0" u="none" strike="noStrike" kern="1200" cap="none" spc="0" normalizeH="0" baseline="0" noProof="0" dirty="0" err="1">
                <a:ln>
                  <a:noFill/>
                </a:ln>
                <a:solidFill>
                  <a:prstClr val="black"/>
                </a:solidFill>
                <a:effectLst/>
                <a:uLnTx/>
                <a:uFillTx/>
                <a:latin typeface="Helvetica" panose="020B0604020202020204" pitchFamily="34" charset="0"/>
                <a:cs typeface="Helvetica" panose="020B0604020202020204" pitchFamily="34" charset="0"/>
              </a:rPr>
              <a:t>letale</a:t>
            </a: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di EROINA</a:t>
            </a:r>
          </a:p>
        </p:txBody>
      </p:sp>
    </p:spTree>
    <p:extLst>
      <p:ext uri="{BB962C8B-B14F-4D97-AF65-F5344CB8AC3E}">
        <p14:creationId xmlns:p14="http://schemas.microsoft.com/office/powerpoint/2010/main" val="1423325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TotalTime>
  <Words>764</Words>
  <Application>Microsoft Office PowerPoint</Application>
  <PresentationFormat>Personalizzato</PresentationFormat>
  <Paragraphs>104</Paragraphs>
  <Slides>10</Slides>
  <Notes>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10</vt:i4>
      </vt:variant>
    </vt:vector>
  </HeadingPairs>
  <TitlesOfParts>
    <vt:vector size="19" baseType="lpstr">
      <vt:lpstr>Arial</vt:lpstr>
      <vt:lpstr>Helvetica</vt:lpstr>
      <vt:lpstr>OpenSansHebrewCondensed</vt:lpstr>
      <vt:lpstr>Segoe UI</vt:lpstr>
      <vt:lpstr>Calibri</vt:lpstr>
      <vt:lpstr>Aptos</vt:lpstr>
      <vt:lpstr>Montserrat Classic Bold</vt:lpstr>
      <vt:lpstr>Arial Black</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Aziendale Professionale Blu Gradiente Geometrico</dc:title>
  <dc:creator>Fracassi Fernando</dc:creator>
  <cp:lastModifiedBy>Ciampa Eva</cp:lastModifiedBy>
  <cp:revision>6</cp:revision>
  <dcterms:created xsi:type="dcterms:W3CDTF">2006-08-16T00:00:00Z</dcterms:created>
  <dcterms:modified xsi:type="dcterms:W3CDTF">2025-10-03T15:11:07Z</dcterms:modified>
  <dc:identifier>DAGGIHyI2uc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097a60d-5525-435b-8989-8eb48ac0c8cd_Enabled">
    <vt:lpwstr>true</vt:lpwstr>
  </property>
  <property fmtid="{D5CDD505-2E9C-101B-9397-08002B2CF9AE}" pid="3" name="MSIP_Label_5097a60d-5525-435b-8989-8eb48ac0c8cd_SetDate">
    <vt:lpwstr>2024-05-28T08:11:28Z</vt:lpwstr>
  </property>
  <property fmtid="{D5CDD505-2E9C-101B-9397-08002B2CF9AE}" pid="4" name="MSIP_Label_5097a60d-5525-435b-8989-8eb48ac0c8cd_Method">
    <vt:lpwstr>Standard</vt:lpwstr>
  </property>
  <property fmtid="{D5CDD505-2E9C-101B-9397-08002B2CF9AE}" pid="5" name="MSIP_Label_5097a60d-5525-435b-8989-8eb48ac0c8cd_Name">
    <vt:lpwstr>defa4170-0d19-0005-0004-bc88714345d2</vt:lpwstr>
  </property>
  <property fmtid="{D5CDD505-2E9C-101B-9397-08002B2CF9AE}" pid="6" name="MSIP_Label_5097a60d-5525-435b-8989-8eb48ac0c8cd_SiteId">
    <vt:lpwstr>3e90938b-8b27-4762-b4e8-006a8127a119</vt:lpwstr>
  </property>
  <property fmtid="{D5CDD505-2E9C-101B-9397-08002B2CF9AE}" pid="7" name="MSIP_Label_5097a60d-5525-435b-8989-8eb48ac0c8cd_ActionId">
    <vt:lpwstr>022d516d-e112-4ba0-8293-4e298b92b2c2</vt:lpwstr>
  </property>
  <property fmtid="{D5CDD505-2E9C-101B-9397-08002B2CF9AE}" pid="8" name="MSIP_Label_5097a60d-5525-435b-8989-8eb48ac0c8cd_ContentBits">
    <vt:lpwstr>0</vt:lpwstr>
  </property>
</Properties>
</file>